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42"/>
  </p:notesMasterIdLst>
  <p:sldIdLst>
    <p:sldId id="256" r:id="rId2"/>
    <p:sldId id="277" r:id="rId3"/>
    <p:sldId id="278" r:id="rId4"/>
    <p:sldId id="321" r:id="rId5"/>
    <p:sldId id="279" r:id="rId6"/>
    <p:sldId id="323" r:id="rId7"/>
    <p:sldId id="280" r:id="rId8"/>
    <p:sldId id="303" r:id="rId9"/>
    <p:sldId id="281" r:id="rId10"/>
    <p:sldId id="286" r:id="rId11"/>
    <p:sldId id="290" r:id="rId12"/>
    <p:sldId id="291" r:id="rId13"/>
    <p:sldId id="320" r:id="rId14"/>
    <p:sldId id="336" r:id="rId15"/>
    <p:sldId id="294" r:id="rId16"/>
    <p:sldId id="325" r:id="rId17"/>
    <p:sldId id="298" r:id="rId18"/>
    <p:sldId id="309" r:id="rId19"/>
    <p:sldId id="310" r:id="rId20"/>
    <p:sldId id="311" r:id="rId21"/>
    <p:sldId id="312" r:id="rId22"/>
    <p:sldId id="301" r:id="rId23"/>
    <p:sldId id="315" r:id="rId24"/>
    <p:sldId id="316" r:id="rId25"/>
    <p:sldId id="317" r:id="rId26"/>
    <p:sldId id="318" r:id="rId27"/>
    <p:sldId id="327" r:id="rId28"/>
    <p:sldId id="307" r:id="rId29"/>
    <p:sldId id="313" r:id="rId30"/>
    <p:sldId id="304" r:id="rId31"/>
    <p:sldId id="275" r:id="rId32"/>
    <p:sldId id="285" r:id="rId33"/>
    <p:sldId id="328" r:id="rId34"/>
    <p:sldId id="329" r:id="rId35"/>
    <p:sldId id="330" r:id="rId36"/>
    <p:sldId id="332" r:id="rId37"/>
    <p:sldId id="333" r:id="rId38"/>
    <p:sldId id="334" r:id="rId39"/>
    <p:sldId id="335" r:id="rId40"/>
    <p:sldId id="337" r:id="rId4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23077" autoAdjust="0"/>
    <p:restoredTop sz="64952" autoAdjust="0"/>
  </p:normalViewPr>
  <p:slideViewPr>
    <p:cSldViewPr snapToGrid="0" snapToObjects="1">
      <p:cViewPr>
        <p:scale>
          <a:sx n="65" d="100"/>
          <a:sy n="65" d="100"/>
        </p:scale>
        <p:origin x="-2040" y="-48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36584310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 name="Shape 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This</a:t>
            </a:r>
            <a:r>
              <a:rPr lang="en-US" baseline="0" dirty="0" smtClean="0"/>
              <a:t> is work done in conjunction with Morgan McGuire of Williams College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01600" lvl="0" indent="0" rtl="0">
              <a:spcBef>
                <a:spcPts val="0"/>
              </a:spcBef>
              <a:buClr>
                <a:schemeClr val="dk1"/>
              </a:buClr>
              <a:buSzPct val="100000"/>
              <a:buFont typeface="Arial"/>
              <a:buNone/>
            </a:pPr>
            <a:r>
              <a:rPr lang="en-US" sz="1100" dirty="0" smtClean="0">
                <a:solidFill>
                  <a:srgbClr val="222222"/>
                </a:solidFill>
                <a:latin typeface="Calibri"/>
                <a:ea typeface="Calibri"/>
                <a:cs typeface="Calibri"/>
                <a:sym typeface="Calibri"/>
              </a:rPr>
              <a:t>Now if you hear the phrase “screen-space</a:t>
            </a:r>
            <a:r>
              <a:rPr lang="en-US" sz="1100" baseline="0" dirty="0" smtClean="0">
                <a:solidFill>
                  <a:srgbClr val="222222"/>
                </a:solidFill>
                <a:latin typeface="Calibri"/>
                <a:ea typeface="Calibri"/>
                <a:cs typeface="Calibri"/>
                <a:sym typeface="Calibri"/>
              </a:rPr>
              <a:t> </a:t>
            </a:r>
            <a:r>
              <a:rPr lang="en-US" sz="1100" baseline="0" dirty="0" err="1" smtClean="0">
                <a:solidFill>
                  <a:srgbClr val="222222"/>
                </a:solidFill>
                <a:latin typeface="Calibri"/>
                <a:ea typeface="Calibri"/>
                <a:cs typeface="Calibri"/>
                <a:sym typeface="Calibri"/>
              </a:rPr>
              <a:t>raytracing</a:t>
            </a:r>
            <a:r>
              <a:rPr lang="en-US" sz="1100" baseline="0" dirty="0" smtClean="0">
                <a:solidFill>
                  <a:srgbClr val="222222"/>
                </a:solidFill>
                <a:latin typeface="Calibri"/>
                <a:ea typeface="Calibri"/>
                <a:cs typeface="Calibri"/>
                <a:sym typeface="Calibri"/>
              </a:rPr>
              <a:t>,” the f</a:t>
            </a:r>
            <a:r>
              <a:rPr lang="en-US" sz="1100" dirty="0" smtClean="0">
                <a:solidFill>
                  <a:srgbClr val="222222"/>
                </a:solidFill>
                <a:latin typeface="Calibri"/>
                <a:ea typeface="Calibri"/>
                <a:cs typeface="Calibri"/>
                <a:sym typeface="Calibri"/>
              </a:rPr>
              <a:t>irst thing that you might</a:t>
            </a:r>
            <a:r>
              <a:rPr lang="en-US" sz="1100" baseline="0" dirty="0" smtClean="0">
                <a:solidFill>
                  <a:srgbClr val="222222"/>
                </a:solidFill>
                <a:latin typeface="Calibri"/>
                <a:ea typeface="Calibri"/>
                <a:cs typeface="Calibri"/>
                <a:sym typeface="Calibri"/>
              </a:rPr>
              <a:t> think of is 3D linear ray marching, like the demo scene uses. This is how the very first screen-space ray casters worked</a:t>
            </a:r>
          </a:p>
          <a:p>
            <a:pPr marL="101600" lvl="0" indent="0" rtl="0">
              <a:spcBef>
                <a:spcPts val="0"/>
              </a:spcBef>
              <a:buClr>
                <a:schemeClr val="dk1"/>
              </a:buClr>
              <a:buSzPct val="100000"/>
              <a:buFont typeface="Arial"/>
              <a:buNone/>
            </a:pPr>
            <a:endParaRPr lang="en-US" sz="1100" dirty="0" smtClean="0">
              <a:solidFill>
                <a:srgbClr val="222222"/>
              </a:solidFill>
              <a:latin typeface="Calibri"/>
              <a:ea typeface="Calibri"/>
              <a:cs typeface="Calibri"/>
              <a:sym typeface="Calibri"/>
            </a:endParaRPr>
          </a:p>
          <a:p>
            <a:pPr marL="457200" lvl="0" indent="-355600" rtl="0">
              <a:spcBef>
                <a:spcPts val="0"/>
              </a:spcBef>
              <a:buClr>
                <a:schemeClr val="dk1"/>
              </a:buClr>
              <a:buSzPct val="100000"/>
              <a:buFont typeface="Arial"/>
              <a:buChar char="●"/>
            </a:pPr>
            <a:r>
              <a:rPr lang="en" sz="1100" dirty="0" smtClean="0">
                <a:solidFill>
                  <a:srgbClr val="222222"/>
                </a:solidFill>
                <a:latin typeface="Calibri"/>
                <a:ea typeface="Calibri"/>
                <a:cs typeface="Calibri"/>
                <a:sym typeface="Calibri"/>
              </a:rPr>
              <a:t>On most hardware, the ray march is usually limited to a small number of iterations to ensure real-time performance. </a:t>
            </a:r>
          </a:p>
          <a:p>
            <a:pPr marL="457200" lvl="0" indent="-355600" rtl="0">
              <a:spcBef>
                <a:spcPts val="0"/>
              </a:spcBef>
              <a:buClr>
                <a:schemeClr val="dk1"/>
              </a:buClr>
              <a:buSzPct val="100000"/>
              <a:buFont typeface="Arial"/>
              <a:buChar char="●"/>
            </a:pPr>
            <a:r>
              <a:rPr lang="en" sz="1100" dirty="0" smtClean="0">
                <a:solidFill>
                  <a:srgbClr val="222222"/>
                </a:solidFill>
                <a:latin typeface="Calibri"/>
                <a:ea typeface="Calibri"/>
                <a:cs typeface="Calibri"/>
                <a:sym typeface="Calibri"/>
              </a:rPr>
              <a:t>Due to perspective, marching in regular steps along a 3D ray doesn't generally give </a:t>
            </a:r>
            <a:r>
              <a:rPr lang="en-US" sz="1100" dirty="0" smtClean="0">
                <a:solidFill>
                  <a:srgbClr val="222222"/>
                </a:solidFill>
                <a:latin typeface="Calibri"/>
                <a:ea typeface="Calibri"/>
                <a:cs typeface="Calibri"/>
                <a:sym typeface="Calibri"/>
              </a:rPr>
              <a:t>uniformly spaced </a:t>
            </a:r>
            <a:r>
              <a:rPr lang="en" sz="1100" dirty="0" smtClean="0">
                <a:solidFill>
                  <a:srgbClr val="222222"/>
                </a:solidFill>
                <a:latin typeface="Calibri"/>
                <a:ea typeface="Calibri"/>
                <a:cs typeface="Calibri"/>
                <a:sym typeface="Calibri"/>
              </a:rPr>
              <a:t>2D steps across the screen. </a:t>
            </a:r>
          </a:p>
          <a:p>
            <a:pPr marL="457200" lvl="0" indent="-355600" rtl="0">
              <a:spcBef>
                <a:spcPts val="0"/>
              </a:spcBef>
              <a:buClr>
                <a:schemeClr val="dk1"/>
              </a:buClr>
              <a:buSzPct val="100000"/>
              <a:buFont typeface="Arial"/>
              <a:buChar char="●"/>
            </a:pPr>
            <a:r>
              <a:rPr lang="en" sz="1100" dirty="0" smtClean="0">
                <a:solidFill>
                  <a:srgbClr val="222222"/>
                </a:solidFill>
                <a:latin typeface="Calibri"/>
                <a:ea typeface="Calibri"/>
                <a:cs typeface="Calibri"/>
                <a:sym typeface="Calibri"/>
              </a:rPr>
              <a:t>This means that the limited number of samples are distributed poorly, often the ray will skip away from the surface too quickly, missing near-by objects. </a:t>
            </a:r>
          </a:p>
          <a:p>
            <a:pPr marL="457200" lvl="0" indent="-355600">
              <a:spcBef>
                <a:spcPts val="0"/>
              </a:spcBef>
              <a:buClr>
                <a:schemeClr val="dk1"/>
              </a:buClr>
              <a:buSzPct val="100000"/>
              <a:buFont typeface="Arial"/>
              <a:buChar char="●"/>
            </a:pPr>
            <a:r>
              <a:rPr lang="en" sz="1100" dirty="0" smtClean="0">
                <a:solidFill>
                  <a:srgbClr val="222222"/>
                </a:solidFill>
                <a:latin typeface="Calibri"/>
                <a:ea typeface="Calibri"/>
                <a:cs typeface="Calibri"/>
                <a:sym typeface="Calibri"/>
              </a:rPr>
              <a:t>It will then bunch up the remainder of the samples on a few pixels, limiting how far away reflecting objects can be and wasting computation sampling the same pixels repeatedly</a:t>
            </a:r>
            <a:r>
              <a:rPr lang="en-US" sz="1100" baseline="0" dirty="0" smtClean="0">
                <a:solidFill>
                  <a:srgbClr val="222222"/>
                </a:solidFill>
                <a:latin typeface="Calibri"/>
                <a:ea typeface="Calibri"/>
                <a:cs typeface="Calibri"/>
                <a:sym typeface="Calibri"/>
              </a:rPr>
              <a:t> (shown here in red)</a:t>
            </a:r>
            <a:endParaRPr lang="en" sz="1100" dirty="0" smtClean="0">
              <a:solidFill>
                <a:srgbClr val="222222"/>
              </a:solidFill>
              <a:latin typeface="Calibri"/>
              <a:ea typeface="Calibri"/>
              <a:cs typeface="Calibri"/>
              <a:sym typeface="Calibri"/>
            </a:endParaRPr>
          </a:p>
          <a:p>
            <a:pPr>
              <a:spcBef>
                <a:spcPts val="0"/>
              </a:spcBef>
              <a:buNone/>
            </a:pPr>
            <a:r>
              <a:rPr lang="en-US" dirty="0" smtClean="0"/>
              <a:t>We want a technique</a:t>
            </a:r>
            <a:r>
              <a:rPr lang="en-US" baseline="0" dirty="0" smtClean="0"/>
              <a:t> that samples evenly in </a:t>
            </a:r>
            <a:r>
              <a:rPr lang="en-US" baseline="0" dirty="0" err="1" smtClean="0"/>
              <a:t>screenspace</a:t>
            </a:r>
            <a:r>
              <a:rPr lang="en-US" baseline="0" dirty="0" smtClean="0"/>
              <a:t>, as in the lower image. You may notice that that image look suspiciously like a rasterized line.</a:t>
            </a:r>
            <a:endParaRPr lang="en"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We note that marching along a 3D ray with samples placed at unique and adjacent 2D pixels is equivalent to perspective-correct </a:t>
            </a:r>
            <a:r>
              <a:rPr lang="en-US" dirty="0" err="1" smtClean="0"/>
              <a:t>rasterization</a:t>
            </a:r>
            <a:r>
              <a:rPr lang="en-US" dirty="0" smtClean="0"/>
              <a:t> of the portion of the ray that lies within the view volume.</a:t>
            </a:r>
          </a:p>
          <a:p>
            <a:pPr marL="0" indent="0">
              <a:buFont typeface="Arial"/>
              <a:buNone/>
            </a:pPr>
            <a:r>
              <a:rPr lang="en-US" dirty="0" smtClean="0"/>
              <a:t>So we adapt a thin-line </a:t>
            </a:r>
            <a:r>
              <a:rPr lang="en-US" dirty="0" err="1" smtClean="0"/>
              <a:t>rasterization</a:t>
            </a:r>
            <a:r>
              <a:rPr lang="en-US" dirty="0" smtClean="0"/>
              <a:t> algorithm,</a:t>
            </a:r>
            <a:r>
              <a:rPr lang="en-US" baseline="0" dirty="0" smtClean="0"/>
              <a:t> the digital </a:t>
            </a:r>
            <a:r>
              <a:rPr lang="en-US" baseline="0" dirty="0" err="1" smtClean="0"/>
              <a:t>diffrential</a:t>
            </a:r>
            <a:r>
              <a:rPr lang="en-US" baseline="0" dirty="0" smtClean="0"/>
              <a:t> analyzer.</a:t>
            </a:r>
          </a:p>
          <a:p>
            <a:pPr marL="0" indent="0">
              <a:buFont typeface="Arial"/>
              <a:buNone/>
            </a:pPr>
            <a:endParaRPr lang="en-US" dirty="0" smtClean="0"/>
          </a:p>
          <a:p>
            <a:pPr marL="0" indent="0">
              <a:buFont typeface="Arial"/>
              <a:buNone/>
            </a:pPr>
            <a:r>
              <a:rPr lang="en-US" dirty="0" smtClean="0"/>
              <a:t>This algorithm was designed for a single-threaded CPU!</a:t>
            </a:r>
          </a:p>
          <a:p>
            <a:pPr marL="0" indent="0">
              <a:buFont typeface="Arial"/>
              <a:buNone/>
            </a:pPr>
            <a:r>
              <a:rPr lang="en-US" dirty="0" smtClean="0"/>
              <a:t>On</a:t>
            </a:r>
            <a:r>
              <a:rPr lang="en-US" baseline="0" dirty="0" smtClean="0"/>
              <a:t> a GPU, we’re executing hundreds of instances in parallel on a vector processor. This branch…</a:t>
            </a:r>
            <a:endParaRPr lang="en-US" dirty="0"/>
          </a:p>
        </p:txBody>
      </p:sp>
    </p:spTree>
    <p:extLst>
      <p:ext uri="{BB962C8B-B14F-4D97-AF65-F5344CB8AC3E}">
        <p14:creationId xmlns:p14="http://schemas.microsoft.com/office/powerpoint/2010/main" val="2938287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Halves our performance because of divergence</a:t>
            </a:r>
          </a:p>
        </p:txBody>
      </p:sp>
    </p:spTree>
    <p:extLst>
      <p:ext uri="{BB962C8B-B14F-4D97-AF65-F5344CB8AC3E}">
        <p14:creationId xmlns:p14="http://schemas.microsoft.com/office/powerpoint/2010/main" val="3456334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GPUs group pixels into “warps” or “</a:t>
            </a:r>
            <a:r>
              <a:rPr lang="en-US" sz="1100" dirty="0" err="1" smtClean="0"/>
              <a:t>wavefronts</a:t>
            </a:r>
            <a:r>
              <a:rPr lang="en-US" sz="1100" dirty="0" smtClean="0"/>
              <a:t>” of adjacent pixels, each of which runs on a single core of a superscalar processor.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Here we</a:t>
            </a:r>
            <a:r>
              <a:rPr lang="en-US" sz="1100" baseline="0" dirty="0" smtClean="0"/>
              <a:t> assume the ray is in the first quadrant of the plane. Green threads represent rays where the slope of the ray in screen space is less than one, and blue thread have slope more than 1</a:t>
            </a:r>
            <a:endParaRPr lang="en-US" sz="11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At a statement where pixels within a group branch in different directions, the GPU must compute both sides of the branch, issuing no operation to a portion of the vector lanes for each branch</a:t>
            </a:r>
            <a:r>
              <a:rPr lang="en-US" sz="1100" baseline="0" dirty="0" smtClean="0"/>
              <a:t> and t</a:t>
            </a:r>
            <a:r>
              <a:rPr lang="en-US" sz="1100" dirty="0" smtClean="0"/>
              <a:t>his is the case</a:t>
            </a:r>
            <a:r>
              <a:rPr lang="en-US" sz="1100" baseline="0" dirty="0" smtClean="0"/>
              <a:t> even if only a single thread in a warp takes a particular branch. </a:t>
            </a:r>
            <a:r>
              <a:rPr lang="en-US" sz="1100" dirty="0" smtClean="0"/>
              <a:t>So, while branch instructions themselves are often relatively expensive compared to arithmetic instructions, their most important cost is that divergent execution will reduce throughput by one half for each nested branch.</a:t>
            </a:r>
          </a:p>
          <a:p>
            <a:endParaRPr lang="en-US" dirty="0" smtClean="0"/>
          </a:p>
          <a:p>
            <a:pPr marL="457200" indent="-457200">
              <a:buFont typeface="Arial"/>
              <a:buChar char="•"/>
            </a:pPr>
            <a:r>
              <a:rPr lang="en-US" dirty="0" smtClean="0"/>
              <a:t>Note that this</a:t>
            </a:r>
            <a:r>
              <a:rPr lang="en-US" baseline="0" dirty="0" smtClean="0"/>
              <a:t> </a:t>
            </a:r>
            <a:r>
              <a:rPr lang="en-US" dirty="0" smtClean="0"/>
              <a:t>code only handles the first quadrant; we need 2 more nested branches to handle all four quadrants in naïve implementation</a:t>
            </a:r>
          </a:p>
          <a:p>
            <a:pPr marL="457200" indent="-457200">
              <a:buFont typeface="Arial"/>
              <a:buChar char="•"/>
            </a:pPr>
            <a:r>
              <a:rPr lang="en-US" dirty="0" smtClean="0"/>
              <a:t>More branches for handling clipping to viewport</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Total of 8x reduction in performance for handling all cases, plus overhead for clipping branches</a:t>
            </a:r>
            <a:r>
              <a:rPr lang="en-US" baseline="0" dirty="0" smtClean="0"/>
              <a:t> against the viewport</a:t>
            </a:r>
            <a:r>
              <a:rPr lang="en-US" dirty="0" smtClean="0"/>
              <a:t>.</a:t>
            </a:r>
          </a:p>
          <a:p>
            <a:endParaRPr lang="en-US" dirty="0" smtClean="0"/>
          </a:p>
          <a:p>
            <a:r>
              <a:rPr lang="en-US" dirty="0" smtClean="0"/>
              <a:t>We </a:t>
            </a:r>
            <a:r>
              <a:rPr lang="en-US" dirty="0" err="1" smtClean="0"/>
              <a:t>rederive</a:t>
            </a:r>
            <a:r>
              <a:rPr lang="en-US" baseline="0" dirty="0" smtClean="0"/>
              <a:t> the algorithm to make it branchless except for the actual hit detection.</a:t>
            </a:r>
            <a:endParaRPr lang="en-US" dirty="0" smtClean="0"/>
          </a:p>
          <a:p>
            <a:endParaRPr lang="en-US" dirty="0"/>
          </a:p>
        </p:txBody>
      </p:sp>
    </p:spTree>
    <p:extLst>
      <p:ext uri="{BB962C8B-B14F-4D97-AF65-F5344CB8AC3E}">
        <p14:creationId xmlns:p14="http://schemas.microsoft.com/office/powerpoint/2010/main" val="610994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So we need to fix this. For example, we rewrite the iteration to always be x major</a:t>
            </a:r>
            <a:r>
              <a:rPr lang="en-US" sz="1100" baseline="0" dirty="0" smtClean="0"/>
              <a:t> </a:t>
            </a:r>
            <a:r>
              <a:rPr lang="en-US" sz="1100" dirty="0" smtClean="0"/>
              <a:t>and use a conditional move to swap X and Y for drawing y major lines.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We</a:t>
            </a:r>
            <a:r>
              <a:rPr lang="en-US" sz="1100" baseline="0" dirty="0" smtClean="0"/>
              <a:t> do a similar permutation to eliminate the 2 branches needed for the quadrants of the plane; so after setup our iteration code can pretend all rays in the first quadrant with slope &lt; 1.</a:t>
            </a:r>
            <a:endParaRPr lang="en-US" sz="1100" dirty="0" smtClean="0"/>
          </a:p>
          <a:p>
            <a:endParaRPr lang="en-US" dirty="0"/>
          </a:p>
        </p:txBody>
      </p:sp>
    </p:spTree>
    <p:extLst>
      <p:ext uri="{BB962C8B-B14F-4D97-AF65-F5344CB8AC3E}">
        <p14:creationId xmlns:p14="http://schemas.microsoft.com/office/powerpoint/2010/main" val="61099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motivated the branch problem with the different 45-degree octants of the plane; we compute a permutation that maps these in and out of a single octant and thus eliminates all branches for it in the inner loop. </a:t>
            </a:r>
          </a:p>
          <a:p>
            <a:r>
              <a:rPr lang="en-US" dirty="0" smtClean="0"/>
              <a:t>That's an 8x divergence reduction! </a:t>
            </a:r>
          </a:p>
          <a:p>
            <a:endParaRPr lang="en-US" dirty="0" smtClean="0"/>
          </a:p>
          <a:p>
            <a:r>
              <a:rPr lang="en-US" dirty="0" smtClean="0"/>
              <a:t>We use similar strategies for handling corner cases. </a:t>
            </a:r>
          </a:p>
          <a:p>
            <a:endParaRPr lang="en-US" dirty="0" smtClean="0"/>
          </a:p>
          <a:p>
            <a:r>
              <a:rPr lang="en-US" dirty="0" smtClean="0"/>
              <a:t>See the paper for full details of all of the vector-processor optimizations listed here;</a:t>
            </a:r>
            <a:r>
              <a:rPr lang="en-US" baseline="0" dirty="0" smtClean="0"/>
              <a:t> most of which are direct applications of GPU programming best practices.</a:t>
            </a:r>
            <a:endParaRPr lang="en-US" dirty="0"/>
          </a:p>
        </p:txBody>
      </p:sp>
    </p:spTree>
    <p:extLst>
      <p:ext uri="{BB962C8B-B14F-4D97-AF65-F5344CB8AC3E}">
        <p14:creationId xmlns:p14="http://schemas.microsoft.com/office/powerpoint/2010/main" val="2659000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have many parameters</a:t>
            </a:r>
            <a:r>
              <a:rPr lang="en-US" baseline="0" dirty="0" smtClean="0"/>
              <a:t> so people can tune the algorithm for their use case.</a:t>
            </a:r>
            <a:endParaRPr lang="en-US" dirty="0" smtClean="0"/>
          </a:p>
          <a:p>
            <a:endParaRPr lang="en-US" dirty="0" smtClean="0"/>
          </a:p>
          <a:p>
            <a:r>
              <a:rPr lang="en-US" dirty="0" smtClean="0"/>
              <a:t>Max iteration count is the easiest</a:t>
            </a:r>
            <a:r>
              <a:rPr lang="en-US" baseline="0" dirty="0" smtClean="0"/>
              <a:t> knob to turn to trade </a:t>
            </a:r>
            <a:r>
              <a:rPr lang="en-US" baseline="0" dirty="0" err="1" smtClean="0"/>
              <a:t>perf</a:t>
            </a:r>
            <a:r>
              <a:rPr lang="en-US" baseline="0" dirty="0" smtClean="0"/>
              <a:t> for quality. The less steps you take, the faster the </a:t>
            </a:r>
            <a:r>
              <a:rPr lang="en-US" baseline="0" dirty="0" err="1" smtClean="0"/>
              <a:t>raycast</a:t>
            </a:r>
            <a:r>
              <a:rPr lang="en-US" baseline="0" dirty="0" smtClean="0"/>
              <a:t>, but also the shorter your reflections in SS. If you were willing to take up to 2 times the width of your screen’s samples per pixel, you could completely ignore this parameter; but for those of us with mortal computation budget, it is absolutely critical.</a:t>
            </a:r>
          </a:p>
          <a:p>
            <a:endParaRPr lang="en-US" baseline="0" dirty="0" smtClean="0"/>
          </a:p>
          <a:p>
            <a:r>
              <a:rPr lang="en-US" baseline="0" dirty="0" smtClean="0"/>
              <a:t>Max 3D trace distance: this is not orthogonal to max iteration count, but it also serves a separate purpose: reflection of surfaces far away in world space are prone to rapid shifts with only a slight change in camera positioning, which can lead to objectionable temporal flicker. Setting this parameter can help mitigate that.</a:t>
            </a:r>
          </a:p>
          <a:p>
            <a:endParaRPr lang="en-US" baseline="0" dirty="0" smtClean="0"/>
          </a:p>
          <a:p>
            <a:r>
              <a:rPr lang="en-US" baseline="0" dirty="0" smtClean="0"/>
              <a:t>Sampling stride. This just lets you skip pixels during iteration. Use this in conjunction with max iteration count to trade quality/</a:t>
            </a:r>
            <a:r>
              <a:rPr lang="en-US" baseline="0" dirty="0" err="1" smtClean="0"/>
              <a:t>perf</a:t>
            </a:r>
            <a:r>
              <a:rPr lang="en-US" baseline="0" dirty="0" smtClean="0"/>
              <a:t>. The larger the stride, the longer the ray can be cast with the same # of samples, but the more likely to miss the true intersection, and cause banding. If you cast many rays per pixel; or do a convolution afterwards, say for glossy reflection, that might be perfectly acceptable.</a:t>
            </a:r>
          </a:p>
          <a:p>
            <a:endParaRPr lang="en-US" baseline="0" dirty="0" smtClean="0"/>
          </a:p>
          <a:p>
            <a:r>
              <a:rPr lang="en-US" baseline="0" dirty="0" smtClean="0"/>
              <a:t>The other three: Jitter, depth buffer thickness and number of layers I will talk about a bit more</a:t>
            </a:r>
            <a:endParaRPr lang="en-US" dirty="0"/>
          </a:p>
        </p:txBody>
      </p:sp>
    </p:spTree>
    <p:extLst>
      <p:ext uri="{BB962C8B-B14F-4D97-AF65-F5344CB8AC3E}">
        <p14:creationId xmlns:p14="http://schemas.microsoft.com/office/powerpoint/2010/main" val="256026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stride</a:t>
            </a:r>
            <a:r>
              <a:rPr lang="en-US" baseline="0" dirty="0" smtClean="0"/>
              <a:t> &gt; 1, we get banding in our results; this can be traded for noise by jittering the start position of each ray.</a:t>
            </a:r>
            <a:endParaRPr lang="en-US" dirty="0"/>
          </a:p>
        </p:txBody>
      </p:sp>
    </p:spTree>
    <p:extLst>
      <p:ext uri="{BB962C8B-B14F-4D97-AF65-F5344CB8AC3E}">
        <p14:creationId xmlns:p14="http://schemas.microsoft.com/office/powerpoint/2010/main" val="4278700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Many previous implementations treat each </a:t>
            </a:r>
            <a:r>
              <a:rPr lang="en-US" dirty="0" err="1" smtClean="0"/>
              <a:t>texel</a:t>
            </a:r>
            <a:r>
              <a:rPr lang="en-US" dirty="0" smtClean="0"/>
              <a:t> in the depth</a:t>
            </a:r>
            <a:r>
              <a:rPr lang="en-US" baseline="0" dirty="0" smtClean="0"/>
              <a:t> buffer as an infinitely long frustum, which causes artifacts when that assumption is inevitably broken in practice. See how thick the dragon appears in the reflection</a:t>
            </a:r>
            <a:endParaRPr lang="en-US" dirty="0"/>
          </a:p>
        </p:txBody>
      </p:sp>
    </p:spTree>
    <p:extLst>
      <p:ext uri="{BB962C8B-B14F-4D97-AF65-F5344CB8AC3E}">
        <p14:creationId xmlns:p14="http://schemas.microsoft.com/office/powerpoint/2010/main" val="3026682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allowing explicit</a:t>
            </a:r>
            <a:r>
              <a:rPr lang="en-US" baseline="0" dirty="0" smtClean="0"/>
              <a:t> lengths for the frusta defined by the depth buffer </a:t>
            </a:r>
            <a:r>
              <a:rPr lang="en-US" baseline="0" dirty="0" err="1" smtClean="0"/>
              <a:t>texels</a:t>
            </a:r>
            <a:r>
              <a:rPr lang="en-US" baseline="0" dirty="0" smtClean="0"/>
              <a:t> we can mitigate these artifacts; and allow rays to hit geometry further back even if they cross closer geometry in screen space.</a:t>
            </a:r>
            <a:endParaRPr lang="en-US" dirty="0"/>
          </a:p>
        </p:txBody>
      </p:sp>
    </p:spTree>
    <p:extLst>
      <p:ext uri="{BB962C8B-B14F-4D97-AF65-F5344CB8AC3E}">
        <p14:creationId xmlns:p14="http://schemas.microsoft.com/office/powerpoint/2010/main" val="536776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is a selection of visually stunning games; note that they all have apparent reflections. Reflection is hard to render</a:t>
            </a:r>
            <a:r>
              <a:rPr lang="en-US" baseline="0" dirty="0" smtClean="0"/>
              <a:t> in </a:t>
            </a:r>
            <a:r>
              <a:rPr lang="en-US" baseline="0" dirty="0" err="1" smtClean="0"/>
              <a:t>realtime</a:t>
            </a:r>
            <a:r>
              <a:rPr lang="en-US" baseline="0" dirty="0" smtClean="0"/>
              <a:t> </a:t>
            </a:r>
            <a:r>
              <a:rPr lang="en-US" dirty="0" smtClean="0"/>
              <a:t>because it is indirect illumination; we have some battle-tested</a:t>
            </a:r>
            <a:r>
              <a:rPr lang="en-US" baseline="0" dirty="0" smtClean="0"/>
              <a:t> </a:t>
            </a:r>
            <a:r>
              <a:rPr lang="en-US" dirty="0" smtClean="0"/>
              <a:t>techniques for diffuse that work well (such</a:t>
            </a:r>
            <a:r>
              <a:rPr lang="en-US" baseline="0" dirty="0" smtClean="0"/>
              <a:t> as </a:t>
            </a:r>
            <a:r>
              <a:rPr lang="en-US" baseline="0" dirty="0" err="1" smtClean="0"/>
              <a:t>lightmapping</a:t>
            </a:r>
            <a:r>
              <a:rPr lang="en-US" baseline="0" dirty="0" smtClean="0"/>
              <a:t>)</a:t>
            </a:r>
            <a:r>
              <a:rPr lang="en-US" dirty="0" smtClean="0"/>
              <a:t>, but the problem is reflection is view dependent.</a:t>
            </a:r>
          </a:p>
          <a:p>
            <a:endParaRPr lang="en-US" dirty="0" smtClean="0"/>
          </a:p>
          <a:p>
            <a:endParaRPr lang="en-US" dirty="0" smtClean="0"/>
          </a:p>
          <a:p>
            <a:endParaRPr lang="en-US" dirty="0" smtClean="0"/>
          </a:p>
          <a:p>
            <a:endParaRPr lang="en-US" dirty="0" smtClean="0"/>
          </a:p>
          <a:p>
            <a:r>
              <a:rPr lang="en-US" dirty="0" smtClean="0"/>
              <a:t>Top Left: Assassin’s Creed 4 (Assassin’s Creed 4: Road to Next-gen Graphics; GDC</a:t>
            </a:r>
            <a:r>
              <a:rPr lang="en-US" baseline="0" dirty="0" smtClean="0"/>
              <a:t> 2014)</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Top Right: </a:t>
            </a:r>
            <a:r>
              <a:rPr lang="en-US" baseline="0" dirty="0" err="1" smtClean="0"/>
              <a:t>Killzone</a:t>
            </a:r>
            <a:r>
              <a:rPr lang="en-US" baseline="0" dirty="0" smtClean="0"/>
              <a:t> Shadow Fall (REFLECTIONS AND VOLUMETRICS OF KILLZONE SHADOW FALL; Advances in </a:t>
            </a:r>
            <a:r>
              <a:rPr lang="en-US" baseline="0" dirty="0" err="1" smtClean="0"/>
              <a:t>Realtime</a:t>
            </a:r>
            <a:r>
              <a:rPr lang="en-US" baseline="0" dirty="0" smtClean="0"/>
              <a:t> Rendering; SIGGRAPH 2014)</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Bottom</a:t>
            </a:r>
            <a:r>
              <a:rPr lang="en-US" baseline="0" dirty="0" smtClean="0"/>
              <a:t> Right: Thief (Reflection System in Thief; Advances in </a:t>
            </a:r>
            <a:r>
              <a:rPr lang="en-US" baseline="0" dirty="0" err="1" smtClean="0"/>
              <a:t>Realtime</a:t>
            </a:r>
            <a:r>
              <a:rPr lang="en-US" baseline="0" dirty="0" smtClean="0"/>
              <a:t> Rendering; SIGGRAPH 2014)</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Bottom Left: Dead Space 3</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51929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r>
              <a:rPr lang="en-US" baseline="0" dirty="0" smtClean="0"/>
              <a:t> are most accurate and plausible when this value is set to the average thickness of objects in your scene. We found a half-meter to a meter to work well on a wide variety of scenes.</a:t>
            </a:r>
            <a:endParaRPr lang="en-US" dirty="0"/>
          </a:p>
        </p:txBody>
      </p:sp>
    </p:spTree>
    <p:extLst>
      <p:ext uri="{BB962C8B-B14F-4D97-AF65-F5344CB8AC3E}">
        <p14:creationId xmlns:p14="http://schemas.microsoft.com/office/powerpoint/2010/main" val="2336122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 course this</a:t>
            </a:r>
            <a:r>
              <a:rPr lang="en-US" baseline="0" dirty="0" smtClean="0"/>
              <a:t> is not a perfect solution; we simply don’t have perfect geometry data given we work only off of the depth buffer; But it is fast.</a:t>
            </a:r>
            <a:endParaRPr lang="en-US" dirty="0"/>
          </a:p>
        </p:txBody>
      </p:sp>
    </p:spTree>
    <p:extLst>
      <p:ext uri="{BB962C8B-B14F-4D97-AF65-F5344CB8AC3E}">
        <p14:creationId xmlns:p14="http://schemas.microsoft.com/office/powerpoint/2010/main" val="1055133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solidFill>
                  <a:schemeClr val="tx1"/>
                </a:solidFill>
              </a:rPr>
              <a:t>If</a:t>
            </a:r>
            <a:r>
              <a:rPr lang="en-US" baseline="0" dirty="0" smtClean="0">
                <a:solidFill>
                  <a:schemeClr val="tx1"/>
                </a:solidFill>
              </a:rPr>
              <a:t> you are using screen space </a:t>
            </a:r>
            <a:r>
              <a:rPr lang="en-US" baseline="0" dirty="0" err="1" smtClean="0">
                <a:solidFill>
                  <a:schemeClr val="tx1"/>
                </a:solidFill>
              </a:rPr>
              <a:t>raytracing</a:t>
            </a:r>
            <a:r>
              <a:rPr lang="en-US" baseline="0" dirty="0" smtClean="0">
                <a:solidFill>
                  <a:schemeClr val="tx1"/>
                </a:solidFill>
              </a:rPr>
              <a:t>, but want it to work on surfaces that are not perfect mirrors, you have to do a little more work. </a:t>
            </a:r>
            <a:r>
              <a:rPr lang="en-US" dirty="0" smtClean="0">
                <a:solidFill>
                  <a:schemeClr val="tx1"/>
                </a:solidFill>
              </a:rPr>
              <a:t>We can use Michal </a:t>
            </a:r>
            <a:r>
              <a:rPr lang="en-US" dirty="0" err="1" smtClean="0">
                <a:solidFill>
                  <a:schemeClr val="tx1"/>
                </a:solidFill>
              </a:rPr>
              <a:t>Valient’s</a:t>
            </a:r>
            <a:r>
              <a:rPr lang="en-US" dirty="0" smtClean="0">
                <a:solidFill>
                  <a:schemeClr val="tx1"/>
                </a:solidFill>
              </a:rPr>
              <a:t> method presented at last year’s SIGGRAPH.</a:t>
            </a:r>
            <a:endParaRPr lang="en-US" dirty="0">
              <a:solidFill>
                <a:schemeClr val="tx1"/>
              </a:solidFill>
            </a:endParaRPr>
          </a:p>
        </p:txBody>
      </p:sp>
    </p:spTree>
    <p:extLst>
      <p:ext uri="{BB962C8B-B14F-4D97-AF65-F5344CB8AC3E}">
        <p14:creationId xmlns:p14="http://schemas.microsoft.com/office/powerpoint/2010/main" val="2420554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solidFill>
                  <a:srgbClr val="FF0000"/>
                </a:solidFill>
              </a:rPr>
              <a:t>First, we trace rays from all glossy surfaces as if they were perfect</a:t>
            </a:r>
            <a:r>
              <a:rPr lang="en-US" baseline="0" dirty="0" smtClean="0">
                <a:solidFill>
                  <a:srgbClr val="FF0000"/>
                </a:solidFill>
              </a:rPr>
              <a:t> mirrors; sample the radiance from the color buffer, and store the results in a reflection buffer.</a:t>
            </a:r>
            <a:endParaRPr lang="en-US" dirty="0"/>
          </a:p>
        </p:txBody>
      </p:sp>
    </p:spTree>
    <p:extLst>
      <p:ext uri="{BB962C8B-B14F-4D97-AF65-F5344CB8AC3E}">
        <p14:creationId xmlns:p14="http://schemas.microsoft.com/office/powerpoint/2010/main" val="2420554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solidFill>
                  <a:srgbClr val="FF0000"/>
                </a:solidFill>
              </a:rPr>
              <a:t>We the</a:t>
            </a:r>
            <a:r>
              <a:rPr lang="en-US" baseline="0" dirty="0" smtClean="0">
                <a:solidFill>
                  <a:srgbClr val="FF0000"/>
                </a:solidFill>
              </a:rPr>
              <a:t>n filter these results based on surface roughness. Rougher surfaces convolve more </a:t>
            </a:r>
            <a:r>
              <a:rPr lang="en-US" baseline="0" dirty="0" err="1" smtClean="0">
                <a:solidFill>
                  <a:srgbClr val="FF0000"/>
                </a:solidFill>
              </a:rPr>
              <a:t>texels</a:t>
            </a:r>
            <a:r>
              <a:rPr lang="en-US" baseline="0" dirty="0" smtClean="0">
                <a:solidFill>
                  <a:srgbClr val="FF0000"/>
                </a:solidFill>
              </a:rPr>
              <a:t> together to approximate convolution of a fatter glossy lobe in their BRDF</a:t>
            </a:r>
            <a:endParaRPr lang="en-US" dirty="0"/>
          </a:p>
        </p:txBody>
      </p:sp>
    </p:spTree>
    <p:extLst>
      <p:ext uri="{BB962C8B-B14F-4D97-AF65-F5344CB8AC3E}">
        <p14:creationId xmlns:p14="http://schemas.microsoft.com/office/powerpoint/2010/main" val="2420554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solidFill>
                  <a:srgbClr val="FF0000"/>
                </a:solidFill>
              </a:rPr>
              <a:t>At the same time, we compute confidence values</a:t>
            </a:r>
            <a:r>
              <a:rPr lang="en-US" baseline="0" dirty="0" smtClean="0">
                <a:solidFill>
                  <a:srgbClr val="FF0000"/>
                </a:solidFill>
              </a:rPr>
              <a:t> for each pixel. We use these confidence values to lerp between the SSR solution and the fallback solution (light probes in this case).</a:t>
            </a:r>
          </a:p>
          <a:p>
            <a:endParaRPr lang="en-US" baseline="0" dirty="0" smtClean="0">
              <a:solidFill>
                <a:srgbClr val="FF0000"/>
              </a:solidFill>
            </a:endParaRPr>
          </a:p>
          <a:p>
            <a:r>
              <a:rPr lang="en-US" baseline="0" dirty="0" smtClean="0">
                <a:solidFill>
                  <a:srgbClr val="FF0000"/>
                </a:solidFill>
              </a:rPr>
              <a:t>The initial confidence values are determined by a variety of factors, including the distance the ray travelled and how close the ray </a:t>
            </a:r>
            <a:r>
              <a:rPr lang="en-US" baseline="0" dirty="0" err="1" smtClean="0">
                <a:solidFill>
                  <a:srgbClr val="FF0000"/>
                </a:solidFill>
              </a:rPr>
              <a:t>hitpoint</a:t>
            </a:r>
            <a:r>
              <a:rPr lang="en-US" baseline="0" dirty="0" smtClean="0">
                <a:solidFill>
                  <a:srgbClr val="FF0000"/>
                </a:solidFill>
              </a:rPr>
              <a:t> was to the edge of the screen, and are filtered alongside the reflection buffer.</a:t>
            </a:r>
            <a:endParaRPr lang="en-US" dirty="0"/>
          </a:p>
        </p:txBody>
      </p:sp>
    </p:spTree>
    <p:extLst>
      <p:ext uri="{BB962C8B-B14F-4D97-AF65-F5344CB8AC3E}">
        <p14:creationId xmlns:p14="http://schemas.microsoft.com/office/powerpoint/2010/main" val="2420554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solidFill>
                  <a:srgbClr val="FF0000"/>
                </a:solidFill>
              </a:rPr>
              <a:t>And finally it all comes together</a:t>
            </a:r>
            <a:endParaRPr lang="en-US" dirty="0"/>
          </a:p>
        </p:txBody>
      </p:sp>
    </p:spTree>
    <p:extLst>
      <p:ext uri="{BB962C8B-B14F-4D97-AF65-F5344CB8AC3E}">
        <p14:creationId xmlns:p14="http://schemas.microsoft.com/office/powerpoint/2010/main" val="2420554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comparison,</a:t>
            </a:r>
            <a:r>
              <a:rPr lang="en-US" baseline="0" dirty="0" smtClean="0"/>
              <a:t> here is the same scene *without screen space reflections* (</a:t>
            </a:r>
            <a:r>
              <a:rPr lang="en-US" dirty="0" smtClean="0"/>
              <a:t>Switch back and forth)</a:t>
            </a:r>
          </a:p>
          <a:p>
            <a:endParaRPr lang="en-US" dirty="0" smtClean="0"/>
          </a:p>
          <a:p>
            <a:r>
              <a:rPr lang="en-US" dirty="0" smtClean="0"/>
              <a:t>more information about the Unity implementation in our GDC talk, Monday at 3p</a:t>
            </a:r>
            <a:endParaRPr lang="en-US" dirty="0"/>
          </a:p>
        </p:txBody>
      </p:sp>
    </p:spTree>
    <p:extLst>
      <p:ext uri="{BB962C8B-B14F-4D97-AF65-F5344CB8AC3E}">
        <p14:creationId xmlns:p14="http://schemas.microsoft.com/office/powerpoint/2010/main" val="511362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 Problem: missing data behind surfaces</a:t>
            </a:r>
          </a:p>
          <a:p>
            <a:r>
              <a:rPr lang="en-US" dirty="0" smtClean="0"/>
              <a:t>Recent algorithm generates a robust depth peel in a single, fast pass </a:t>
            </a:r>
          </a:p>
          <a:p>
            <a:endParaRPr lang="en-US" dirty="0" smtClean="0"/>
          </a:p>
          <a:p>
            <a:r>
              <a:rPr lang="en-US" baseline="0" dirty="0" smtClean="0"/>
              <a:t>In submission </a:t>
            </a:r>
            <a:r>
              <a:rPr lang="en-US" baseline="0" dirty="0" err="1" smtClean="0"/>
              <a:t>ToG</a:t>
            </a:r>
            <a:r>
              <a:rPr lang="en-US" baseline="0" dirty="0" smtClean="0"/>
              <a:t> paper shows that on the high end of the new NVIDIA Maxwell architecture, these actually become practical.</a:t>
            </a:r>
            <a:endParaRPr lang="en-US" dirty="0"/>
          </a:p>
        </p:txBody>
      </p:sp>
    </p:spTree>
    <p:extLst>
      <p:ext uri="{BB962C8B-B14F-4D97-AF65-F5344CB8AC3E}">
        <p14:creationId xmlns:p14="http://schemas.microsoft.com/office/powerpoint/2010/main" val="3990166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We’ve focused on </a:t>
            </a:r>
            <a:r>
              <a:rPr lang="en-US" dirty="0" err="1" smtClean="0"/>
              <a:t>raytraced</a:t>
            </a:r>
            <a:r>
              <a:rPr lang="en-US" baseline="0" dirty="0" smtClean="0"/>
              <a:t> reflections. But, once we have a general and robust ray casting primitive, we can build many other graphics algorithms.</a:t>
            </a:r>
          </a:p>
          <a:p>
            <a:endParaRPr lang="en-US" baseline="0" dirty="0" smtClean="0"/>
          </a:p>
          <a:p>
            <a:r>
              <a:rPr lang="en-US" baseline="0" dirty="0" smtClean="0"/>
              <a:t>With a two-layer buffer we can compute both reflection and refraction...that’s a screen-space </a:t>
            </a:r>
            <a:r>
              <a:rPr lang="en-US" baseline="0" dirty="0" err="1" smtClean="0"/>
              <a:t>Whitted</a:t>
            </a:r>
            <a:r>
              <a:rPr lang="en-US" baseline="0" dirty="0" smtClean="0"/>
              <a:t> ray tracer!</a:t>
            </a:r>
          </a:p>
          <a:p>
            <a:r>
              <a:rPr lang="en-US" baseline="0" dirty="0" smtClean="0"/>
              <a:t>…we can also cast many rays per pixel for true ray cast AO</a:t>
            </a:r>
          </a:p>
          <a:p>
            <a:r>
              <a:rPr lang="en-US" baseline="0" dirty="0" smtClean="0"/>
              <a:t>…and why not sample colors in that algorithm, for </a:t>
            </a:r>
            <a:r>
              <a:rPr lang="en-US" baseline="0" dirty="0" err="1" smtClean="0"/>
              <a:t>radiosity</a:t>
            </a:r>
            <a:r>
              <a:rPr lang="en-US" baseline="0" dirty="0" smtClean="0"/>
              <a:t>?</a:t>
            </a:r>
          </a:p>
          <a:p>
            <a:endParaRPr lang="en-US" baseline="0" dirty="0" smtClean="0"/>
          </a:p>
          <a:p>
            <a:r>
              <a:rPr lang="en-US" baseline="0" dirty="0" smtClean="0"/>
              <a:t>These require a very powerful GPU and were barely real-time when we performed the experiments last year</a:t>
            </a:r>
            <a:endParaRPr lang="en-US" dirty="0"/>
          </a:p>
        </p:txBody>
      </p:sp>
    </p:spTree>
    <p:extLst>
      <p:ext uri="{BB962C8B-B14F-4D97-AF65-F5344CB8AC3E}">
        <p14:creationId xmlns:p14="http://schemas.microsoft.com/office/powerpoint/2010/main" val="87388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The most</a:t>
            </a:r>
            <a:r>
              <a:rPr lang="en-US" sz="1100" kern="1200" baseline="0" dirty="0" smtClean="0">
                <a:solidFill>
                  <a:schemeClr val="tx1"/>
                </a:solidFill>
                <a:latin typeface="+mn-lt"/>
                <a:ea typeface="+mn-ea"/>
                <a:cs typeface="+mn-cs"/>
              </a:rPr>
              <a:t> widely used technique in real time graphics for simulating reflections are light probes. </a:t>
            </a:r>
            <a:r>
              <a:rPr lang="en-US" sz="1100" kern="1200" dirty="0" smtClean="0">
                <a:solidFill>
                  <a:schemeClr val="tx1"/>
                </a:solidFill>
                <a:latin typeface="+mn-lt"/>
                <a:ea typeface="+mn-ea"/>
                <a:cs typeface="+mn-cs"/>
              </a:rPr>
              <a:t>This use of </a:t>
            </a:r>
            <a:r>
              <a:rPr lang="en-US" sz="1100" kern="1200" dirty="0" err="1" smtClean="0">
                <a:solidFill>
                  <a:schemeClr val="tx1"/>
                </a:solidFill>
                <a:latin typeface="+mn-lt"/>
                <a:ea typeface="+mn-ea"/>
                <a:cs typeface="+mn-cs"/>
              </a:rPr>
              <a:t>lightprobes</a:t>
            </a:r>
            <a:r>
              <a:rPr lang="en-US" sz="1100" kern="1200" dirty="0" smtClean="0">
                <a:solidFill>
                  <a:schemeClr val="tx1"/>
                </a:solidFill>
                <a:latin typeface="+mn-lt"/>
                <a:ea typeface="+mn-ea"/>
                <a:cs typeface="+mn-cs"/>
              </a:rPr>
              <a:t> has a long lineage in the literature; starting with </a:t>
            </a:r>
            <a:r>
              <a:rPr lang="en-US" sz="1100" kern="1200" dirty="0" err="1" smtClean="0">
                <a:solidFill>
                  <a:schemeClr val="tx1"/>
                </a:solidFill>
                <a:latin typeface="+mn-lt"/>
                <a:ea typeface="+mn-ea"/>
                <a:cs typeface="+mn-cs"/>
              </a:rPr>
              <a:t>Blinn</a:t>
            </a:r>
            <a:r>
              <a:rPr lang="en-US" sz="1100" kern="1200" dirty="0" smtClean="0">
                <a:solidFill>
                  <a:schemeClr val="tx1"/>
                </a:solidFill>
                <a:latin typeface="+mn-lt"/>
                <a:ea typeface="+mn-ea"/>
                <a:cs typeface="+mn-cs"/>
              </a:rPr>
              <a:t> and Newell’s paper back in 1976, moving through </a:t>
            </a:r>
            <a:r>
              <a:rPr lang="en-US" sz="1100" kern="1200" dirty="0" err="1" smtClean="0">
                <a:solidFill>
                  <a:schemeClr val="tx1"/>
                </a:solidFill>
                <a:latin typeface="+mn-lt"/>
                <a:ea typeface="+mn-ea"/>
                <a:cs typeface="+mn-cs"/>
              </a:rPr>
              <a:t>Bjorke's</a:t>
            </a:r>
            <a:r>
              <a:rPr lang="en-US" sz="1100" kern="1200" dirty="0" smtClean="0">
                <a:solidFill>
                  <a:schemeClr val="tx1"/>
                </a:solidFill>
                <a:latin typeface="+mn-lt"/>
                <a:ea typeface="+mn-ea"/>
                <a:cs typeface="+mn-cs"/>
              </a:rPr>
              <a:t> Image Based Lighting a decade</a:t>
            </a:r>
            <a:r>
              <a:rPr lang="en-US" sz="1100" kern="1200" baseline="0" dirty="0" smtClean="0">
                <a:solidFill>
                  <a:schemeClr val="tx1"/>
                </a:solidFill>
                <a:latin typeface="+mn-lt"/>
                <a:ea typeface="+mn-ea"/>
                <a:cs typeface="+mn-cs"/>
              </a:rPr>
              <a:t> ago</a:t>
            </a:r>
            <a:r>
              <a:rPr lang="en-US" sz="1100" kern="1200" dirty="0" smtClean="0">
                <a:solidFill>
                  <a:schemeClr val="tx1"/>
                </a:solidFill>
                <a:latin typeface="+mn-lt"/>
                <a:ea typeface="+mn-ea"/>
                <a:cs typeface="+mn-cs"/>
              </a:rPr>
              <a:t>, and recently " Local Image-based Lighting With Parallax-corrected </a:t>
            </a:r>
            <a:r>
              <a:rPr lang="en-US" sz="1100" kern="1200" dirty="0" err="1" smtClean="0">
                <a:solidFill>
                  <a:schemeClr val="tx1"/>
                </a:solidFill>
                <a:latin typeface="+mn-lt"/>
                <a:ea typeface="+mn-ea"/>
                <a:cs typeface="+mn-cs"/>
              </a:rPr>
              <a:t>Cubemap</a:t>
            </a:r>
            <a:r>
              <a:rPr lang="en-US" sz="1100" kern="1200" dirty="0" smtClean="0">
                <a:solidFill>
                  <a:schemeClr val="tx1"/>
                </a:solidFill>
                <a:latin typeface="+mn-lt"/>
                <a:ea typeface="+mn-ea"/>
                <a:cs typeface="+mn-cs"/>
              </a:rPr>
              <a:t>" presented by </a:t>
            </a:r>
            <a:r>
              <a:rPr lang="en-US" sz="1100" kern="1200" dirty="0" err="1" smtClean="0">
                <a:solidFill>
                  <a:schemeClr val="tx1"/>
                </a:solidFill>
                <a:latin typeface="+mn-lt"/>
                <a:ea typeface="+mn-ea"/>
                <a:cs typeface="+mn-cs"/>
              </a:rPr>
              <a:t>Lagarde</a:t>
            </a:r>
            <a:r>
              <a:rPr lang="en-US" sz="1100" kern="1200" dirty="0" smtClean="0">
                <a:solidFill>
                  <a:schemeClr val="tx1"/>
                </a:solidFill>
                <a:latin typeface="+mn-lt"/>
                <a:ea typeface="+mn-ea"/>
                <a:cs typeface="+mn-cs"/>
              </a:rPr>
              <a:t> at SIGGRAPH 2012.</a:t>
            </a:r>
          </a:p>
          <a:p>
            <a:endParaRPr lang="en-US" sz="1100" kern="1200" dirty="0" smtClean="0">
              <a:solidFill>
                <a:schemeClr val="tx1"/>
              </a:solidFill>
              <a:latin typeface="+mn-lt"/>
              <a:ea typeface="+mn-ea"/>
              <a:cs typeface="+mn-cs"/>
            </a:endParaRPr>
          </a:p>
          <a:p>
            <a:endParaRPr lang="en-US" dirty="0"/>
          </a:p>
        </p:txBody>
      </p:sp>
    </p:spTree>
    <p:extLst>
      <p:ext uri="{BB962C8B-B14F-4D97-AF65-F5344CB8AC3E}">
        <p14:creationId xmlns:p14="http://schemas.microsoft.com/office/powerpoint/2010/main" val="2123465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Bilaterally</a:t>
            </a:r>
            <a:r>
              <a:rPr lang="en-US" baseline="0" dirty="0" smtClean="0"/>
              <a:t> filtering during </a:t>
            </a:r>
            <a:r>
              <a:rPr lang="en-US" baseline="0" dirty="0" err="1" smtClean="0"/>
              <a:t>mip</a:t>
            </a:r>
            <a:r>
              <a:rPr lang="en-US" baseline="0" dirty="0" smtClean="0"/>
              <a:t> construction helps avoid </a:t>
            </a:r>
            <a:r>
              <a:rPr lang="en-US" baseline="0" dirty="0" err="1" smtClean="0"/>
              <a:t>aartifacts</a:t>
            </a:r>
            <a:r>
              <a:rPr lang="en-US" baseline="0" dirty="0" smtClean="0"/>
              <a:t>.</a:t>
            </a:r>
            <a:endParaRPr lang="en-US" dirty="0"/>
          </a:p>
        </p:txBody>
      </p:sp>
    </p:spTree>
    <p:extLst>
      <p:ext uri="{BB962C8B-B14F-4D97-AF65-F5344CB8AC3E}">
        <p14:creationId xmlns:p14="http://schemas.microsoft.com/office/powerpoint/2010/main" val="3595722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Inifinite</a:t>
            </a:r>
            <a:r>
              <a:rPr lang="en-US" dirty="0" smtClean="0"/>
              <a:t> layer thickness</a:t>
            </a:r>
            <a:endParaRPr lang="en-US" dirty="0"/>
          </a:p>
        </p:txBody>
      </p:sp>
    </p:spTree>
    <p:extLst>
      <p:ext uri="{BB962C8B-B14F-4D97-AF65-F5344CB8AC3E}">
        <p14:creationId xmlns:p14="http://schemas.microsoft.com/office/powerpoint/2010/main" val="1263500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Regular </a:t>
            </a:r>
            <a:r>
              <a:rPr lang="en-US" dirty="0" err="1" smtClean="0"/>
              <a:t>lightprobes</a:t>
            </a:r>
            <a:r>
              <a:rPr lang="en-US" dirty="0" smtClean="0"/>
              <a:t> are</a:t>
            </a:r>
            <a:r>
              <a:rPr lang="en-US" baseline="0" dirty="0" smtClean="0"/>
              <a:t> only valid for a single point. </a:t>
            </a:r>
            <a:r>
              <a:rPr lang="en-US" dirty="0" smtClean="0"/>
              <a:t>By using convex volume</a:t>
            </a:r>
            <a:r>
              <a:rPr lang="en-US" baseline="0" dirty="0" smtClean="0"/>
              <a:t> proxies you can correct for parallax to get more accurate reflections; but there are significant limitations</a:t>
            </a:r>
            <a:endParaRPr lang="en-US" dirty="0"/>
          </a:p>
        </p:txBody>
      </p:sp>
    </p:spTree>
    <p:extLst>
      <p:ext uri="{BB962C8B-B14F-4D97-AF65-F5344CB8AC3E}">
        <p14:creationId xmlns:p14="http://schemas.microsoft.com/office/powerpoint/2010/main" val="1226514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Real geometry</a:t>
            </a:r>
            <a:r>
              <a:rPr lang="en-US" sz="1100" kern="1200" baseline="0" dirty="0" smtClean="0">
                <a:solidFill>
                  <a:schemeClr val="tx1"/>
                </a:solidFill>
                <a:latin typeface="+mn-lt"/>
                <a:ea typeface="+mn-ea"/>
                <a:cs typeface="+mn-cs"/>
              </a:rPr>
              <a:t> doesn’t consist of simple convex shapes;</a:t>
            </a:r>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automatically-placed probes can end up inside or too close to geometry</a:t>
            </a:r>
          </a:p>
          <a:p>
            <a:r>
              <a:rPr lang="en-US" sz="1100" kern="1200" dirty="0" smtClean="0">
                <a:solidFill>
                  <a:schemeClr val="tx1"/>
                </a:solidFill>
                <a:latin typeface="+mn-lt"/>
                <a:ea typeface="+mn-ea"/>
                <a:cs typeface="+mn-cs"/>
              </a:rPr>
              <a:t>And</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manually-placed probes and proxy volumes are expensive to produce</a:t>
            </a:r>
          </a:p>
        </p:txBody>
      </p:sp>
    </p:spTree>
    <p:extLst>
      <p:ext uri="{BB962C8B-B14F-4D97-AF65-F5344CB8AC3E}">
        <p14:creationId xmlns:p14="http://schemas.microsoft.com/office/powerpoint/2010/main" val="1086026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Furthermore</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you can't micro-render very many probes per frame even on today's best GPUs without really good LOD, and good LOD is yet another manual placement issue...</a:t>
            </a:r>
          </a:p>
          <a:p>
            <a:endParaRPr lang="en-US" dirty="0"/>
          </a:p>
        </p:txBody>
      </p:sp>
    </p:spTree>
    <p:extLst>
      <p:ext uri="{BB962C8B-B14F-4D97-AF65-F5344CB8AC3E}">
        <p14:creationId xmlns:p14="http://schemas.microsoft.com/office/powerpoint/2010/main" val="212346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a:t>
            </a:r>
            <a:r>
              <a:rPr lang="en-US" baseline="0" dirty="0" smtClean="0"/>
              <a:t> we want to try a different approach. For inspiration, we can look towards painters, who have been able to render plausible reflections for centuries without doing complex calculations to find true reflection </a:t>
            </a:r>
            <a:r>
              <a:rPr lang="en-US" baseline="0" dirty="0" err="1" smtClean="0"/>
              <a:t>hitpoints</a:t>
            </a:r>
            <a:r>
              <a:rPr lang="en-US" baseline="0" dirty="0" smtClean="0"/>
              <a:t> in their paintings. This teaches us that reflection does not need to be perfect to be plausible.</a:t>
            </a:r>
          </a:p>
          <a:p>
            <a:endParaRPr lang="en-US" baseline="0" dirty="0" smtClean="0"/>
          </a:p>
          <a:p>
            <a:r>
              <a:rPr lang="en-US" baseline="0" dirty="0" smtClean="0"/>
              <a:t>In fact, if you look at several paintings or perhaps ask your artist friends, you will find out that they are creating </a:t>
            </a:r>
            <a:r>
              <a:rPr lang="en-US" baseline="0" dirty="0" err="1" smtClean="0"/>
              <a:t>reflectiong</a:t>
            </a:r>
            <a:r>
              <a:rPr lang="en-US" baseline="0" dirty="0" smtClean="0"/>
              <a:t> basically just painting slightly distorted versions of what they “see” in the rest of the screen.</a:t>
            </a:r>
          </a:p>
          <a:p>
            <a:endParaRPr lang="en-US" baseline="0" dirty="0" smtClean="0"/>
          </a:p>
          <a:p>
            <a:r>
              <a:rPr lang="en-US" baseline="0" dirty="0" smtClean="0"/>
              <a:t>This suggests we can take a screen space approach.</a:t>
            </a:r>
            <a:endParaRPr lang="en-US" dirty="0"/>
          </a:p>
        </p:txBody>
      </p:sp>
    </p:spTree>
    <p:extLst>
      <p:ext uri="{BB962C8B-B14F-4D97-AF65-F5344CB8AC3E}">
        <p14:creationId xmlns:p14="http://schemas.microsoft.com/office/powerpoint/2010/main" val="2672760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screen-space </a:t>
            </a:r>
            <a:r>
              <a:rPr lang="en-US" dirty="0" err="1" smtClean="0"/>
              <a:t>raytracing</a:t>
            </a:r>
            <a:r>
              <a:rPr lang="en-US" dirty="0" smtClean="0"/>
              <a:t>. Various</a:t>
            </a:r>
            <a:r>
              <a:rPr lang="en-US" baseline="0" dirty="0" smtClean="0"/>
              <a:t> implementations are already in shipping games, and there were a string of presentations on lighting systems incorporating screen space </a:t>
            </a:r>
            <a:r>
              <a:rPr lang="en-US" baseline="0" dirty="0" err="1" smtClean="0"/>
              <a:t>raytracing</a:t>
            </a:r>
            <a:r>
              <a:rPr lang="en-US" baseline="0" dirty="0" smtClean="0"/>
              <a:t> last year. </a:t>
            </a:r>
          </a:p>
          <a:p>
            <a:endParaRPr lang="en-US" baseline="0" smtClean="0"/>
          </a:p>
          <a:p>
            <a:r>
              <a:rPr lang="en-US" baseline="0" smtClean="0"/>
              <a:t>The </a:t>
            </a:r>
            <a:r>
              <a:rPr lang="en-US" baseline="0" dirty="0" smtClean="0"/>
              <a:t>basic idea is to use the depth buffer as a proxy for the scene geometry and march the depth buffer to trace rays.</a:t>
            </a:r>
          </a:p>
        </p:txBody>
      </p:sp>
    </p:spTree>
    <p:extLst>
      <p:ext uri="{BB962C8B-B14F-4D97-AF65-F5344CB8AC3E}">
        <p14:creationId xmlns:p14="http://schemas.microsoft.com/office/powerpoint/2010/main" val="2175104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today’s talk I will sketch how to derive</a:t>
            </a:r>
            <a:r>
              <a:rPr lang="en-US" baseline="0" dirty="0" smtClean="0"/>
              <a:t> this algorithm from the traditional </a:t>
            </a:r>
            <a:r>
              <a:rPr lang="en-US" baseline="0" dirty="0" err="1" smtClean="0"/>
              <a:t>Digitial</a:t>
            </a:r>
            <a:r>
              <a:rPr lang="en-US" baseline="0" dirty="0" smtClean="0"/>
              <a:t> Differential Analyzer; I will then touch on how we optimized it for current GPUs; you can grab full source code on the JCGT website.</a:t>
            </a:r>
          </a:p>
          <a:p>
            <a:endParaRPr lang="en-US" baseline="0" dirty="0" smtClean="0"/>
          </a:p>
          <a:p>
            <a:r>
              <a:rPr lang="en-US" baseline="0" dirty="0" smtClean="0"/>
              <a:t>I will also talk about generalizations of the technique, tuning for robustness and apply it to a variety of algorithms that use </a:t>
            </a:r>
            <a:r>
              <a:rPr lang="en-US" baseline="0" dirty="0" err="1" smtClean="0"/>
              <a:t>raycasting</a:t>
            </a:r>
            <a:r>
              <a:rPr lang="en-US" baseline="0" dirty="0" smtClean="0"/>
              <a:t>.</a:t>
            </a:r>
          </a:p>
          <a:p>
            <a:endParaRPr lang="en-US" baseline="0" dirty="0" smtClean="0"/>
          </a:p>
        </p:txBody>
      </p:sp>
    </p:spTree>
    <p:extLst>
      <p:ext uri="{BB962C8B-B14F-4D97-AF65-F5344CB8AC3E}">
        <p14:creationId xmlns:p14="http://schemas.microsoft.com/office/powerpoint/2010/main" val="3381567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F9888F-7F84-934B-B4F3-DD87755A033F}" type="datetimeFigureOut">
              <a:rPr lang="en-US" smtClean="0"/>
              <a:t>2/28/15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4156312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F9888F-7F84-934B-B4F3-DD87755A033F}" type="datetimeFigureOut">
              <a:rPr lang="en-US" smtClean="0"/>
              <a:t>2/28/15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6968158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F9888F-7F84-934B-B4F3-DD87755A033F}" type="datetimeFigureOut">
              <a:rPr lang="en-US" smtClean="0"/>
              <a:t>2/28/15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33056402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pic>
        <p:nvPicPr>
          <p:cNvPr id="4" name="Picture 5" descr="Logo Background cropped.png"/>
          <p:cNvPicPr>
            <a:picLocks noChangeAspect="1"/>
          </p:cNvPicPr>
          <p:nvPr userDrawn="1"/>
        </p:nvPicPr>
        <p:blipFill>
          <a:blip r:embed="rId2" cstate="print"/>
          <a:srcRect/>
          <a:stretch>
            <a:fillRect/>
          </a:stretch>
        </p:blipFill>
        <p:spPr bwMode="auto">
          <a:xfrm>
            <a:off x="7765262" y="0"/>
            <a:ext cx="1378743" cy="857250"/>
          </a:xfrm>
          <a:prstGeom prst="rect">
            <a:avLst/>
          </a:prstGeom>
          <a:noFill/>
          <a:ln w="9525">
            <a:noFill/>
            <a:miter lim="800000"/>
            <a:headEnd/>
            <a:tailEnd/>
          </a:ln>
        </p:spPr>
      </p:pic>
      <p:sp>
        <p:nvSpPr>
          <p:cNvPr id="5" name="Text Box 8"/>
          <p:cNvSpPr txBox="1">
            <a:spLocks noChangeArrowheads="1"/>
          </p:cNvSpPr>
          <p:nvPr/>
        </p:nvSpPr>
        <p:spPr bwMode="auto">
          <a:xfrm>
            <a:off x="457200" y="4857393"/>
            <a:ext cx="2057400" cy="190147"/>
          </a:xfrm>
          <a:prstGeom prst="rect">
            <a:avLst/>
          </a:prstGeom>
          <a:noFill/>
          <a:ln w="9525">
            <a:noFill/>
            <a:miter lim="800000"/>
            <a:headEnd/>
            <a:tailEnd/>
          </a:ln>
          <a:effectLst/>
        </p:spPr>
        <p:txBody>
          <a:bodyPr lIns="81632" tIns="40814" rIns="81632" bIns="40814">
            <a:spAutoFit/>
          </a:bodyPr>
          <a:lstStyle/>
          <a:p>
            <a:pPr>
              <a:spcBef>
                <a:spcPct val="50000"/>
              </a:spcBef>
              <a:defRPr/>
            </a:pPr>
            <a:r>
              <a:rPr lang="en-US" sz="700" b="0" dirty="0">
                <a:solidFill>
                  <a:prstClr val="white"/>
                </a:solidFill>
              </a:rPr>
              <a:t>© 2008 NVIDIA Corporation</a:t>
            </a:r>
          </a:p>
        </p:txBody>
      </p:sp>
      <p:sp>
        <p:nvSpPr>
          <p:cNvPr id="6" name="Rectangle 7"/>
          <p:cNvSpPr>
            <a:spLocks noChangeArrowheads="1"/>
          </p:cNvSpPr>
          <p:nvPr userDrawn="1"/>
        </p:nvSpPr>
        <p:spPr bwMode="auto">
          <a:xfrm>
            <a:off x="525780" y="4886325"/>
            <a:ext cx="1303020" cy="102870"/>
          </a:xfrm>
          <a:prstGeom prst="rect">
            <a:avLst/>
          </a:prstGeom>
          <a:solidFill>
            <a:schemeClr val="bg1"/>
          </a:solidFill>
          <a:ln w="9525">
            <a:solidFill>
              <a:schemeClr val="bg1"/>
            </a:solidFill>
            <a:miter lim="800000"/>
            <a:headEnd/>
            <a:tailEnd/>
          </a:ln>
          <a:effectLst/>
        </p:spPr>
        <p:txBody>
          <a:bodyPr wrap="none" lIns="73468" tIns="36736" rIns="73468" bIns="36736" anchor="ctr"/>
          <a:lstStyle/>
          <a:p>
            <a:endParaRPr lang="en-US">
              <a:solidFill>
                <a:prstClr val="white"/>
              </a:solidFill>
            </a:endParaRPr>
          </a:p>
        </p:txBody>
      </p:sp>
      <p:sp>
        <p:nvSpPr>
          <p:cNvPr id="7" name="Rectangle 8"/>
          <p:cNvSpPr>
            <a:spLocks noChangeArrowheads="1"/>
          </p:cNvSpPr>
          <p:nvPr userDrawn="1"/>
        </p:nvSpPr>
        <p:spPr bwMode="auto">
          <a:xfrm>
            <a:off x="8001000" y="154305"/>
            <a:ext cx="960120" cy="565785"/>
          </a:xfrm>
          <a:prstGeom prst="rect">
            <a:avLst/>
          </a:prstGeom>
          <a:solidFill>
            <a:schemeClr val="bg1"/>
          </a:solidFill>
          <a:ln w="9525">
            <a:solidFill>
              <a:schemeClr val="bg1"/>
            </a:solidFill>
            <a:miter lim="800000"/>
            <a:headEnd/>
            <a:tailEnd/>
          </a:ln>
          <a:effectLst/>
        </p:spPr>
        <p:txBody>
          <a:bodyPr wrap="none" lIns="73468" tIns="36736" rIns="73468" bIns="36736" anchor="ctr"/>
          <a:lstStyle/>
          <a:p>
            <a:endParaRPr lang="en-US">
              <a:solidFill>
                <a:prstClr val="white"/>
              </a:solidFill>
            </a:endParaRPr>
          </a:p>
        </p:txBody>
      </p:sp>
      <p:sp>
        <p:nvSpPr>
          <p:cNvPr id="3" name="Content Placeholder 2"/>
          <p:cNvSpPr>
            <a:spLocks noGrp="1"/>
          </p:cNvSpPr>
          <p:nvPr>
            <p:ph idx="1"/>
          </p:nvPr>
        </p:nvSpPr>
        <p:spPr>
          <a:ln>
            <a:noFill/>
          </a:ln>
        </p:spPr>
        <p:txBody>
          <a:bodyPr/>
          <a:lstStyle>
            <a:lvl4pPr>
              <a:defRPr>
                <a:solidFill>
                  <a:schemeClr val="tx1"/>
                </a:solidFill>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p:txBody>
          <a:bodyPr/>
          <a:lstStyle/>
          <a:p>
            <a:r>
              <a:rPr lang="en-US" dirty="0" smtClean="0"/>
              <a:t>Click to edit Master title style</a:t>
            </a:r>
            <a:endParaRPr lang="en-US" dirty="0"/>
          </a:p>
        </p:txBody>
      </p:sp>
      <p:sp>
        <p:nvSpPr>
          <p:cNvPr id="9" name="Slide Number Placeholder 9"/>
          <p:cNvSpPr>
            <a:spLocks noGrp="1"/>
          </p:cNvSpPr>
          <p:nvPr>
            <p:ph type="sldNum" sz="quarter" idx="10"/>
          </p:nvPr>
        </p:nvSpPr>
        <p:spPr/>
        <p:txBody>
          <a:bodyPr/>
          <a:lstStyle>
            <a:lvl1pPr algn="r">
              <a:defRPr sz="1000">
                <a:latin typeface="Arial" pitchFamily="34" charset="0"/>
                <a:cs typeface="Arial" pitchFamily="34" charset="0"/>
              </a:defRPr>
            </a:lvl1pPr>
          </a:lstStyle>
          <a:p>
            <a:pPr>
              <a:defRPr/>
            </a:pPr>
            <a:fld id="{0DBC66FE-9E92-436A-B0E9-F36F7BFDE4FE}" type="slidenum">
              <a:rPr lang="en-US">
                <a:solidFill>
                  <a:prstClr val="white">
                    <a:tint val="75000"/>
                  </a:prstClr>
                </a:solidFill>
              </a:rPr>
              <a:pPr>
                <a:defRPr/>
              </a:pPr>
              <a:t>‹#›</a:t>
            </a:fld>
            <a:endParaRPr lang="en-US" dirty="0">
              <a:solidFill>
                <a:prstClr val="white">
                  <a:tint val="75000"/>
                </a:prstClr>
              </a:solidFill>
            </a:endParaRPr>
          </a:p>
        </p:txBody>
      </p:sp>
    </p:spTree>
    <p:extLst>
      <p:ext uri="{BB962C8B-B14F-4D97-AF65-F5344CB8AC3E}">
        <p14:creationId xmlns:p14="http://schemas.microsoft.com/office/powerpoint/2010/main" val="3634414979"/>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F9888F-7F84-934B-B4F3-DD87755A033F}" type="datetimeFigureOut">
              <a:rPr lang="en-US" smtClean="0"/>
              <a:t>2/28/15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0DBC66FE-9E92-436A-B0E9-F36F7BFDE4FE}" type="slidenum">
              <a:rPr lang="en-US" smtClean="0">
                <a:solidFill>
                  <a:prstClr val="white">
                    <a:tint val="75000"/>
                  </a:prstClr>
                </a:solidFill>
              </a:rPr>
              <a:pPr>
                <a:defRPr/>
              </a:pPr>
              <a:t>‹#›</a:t>
            </a:fld>
            <a:endParaRPr lang="en-US" dirty="0">
              <a:solidFill>
                <a:prstClr val="white">
                  <a:tint val="75000"/>
                </a:prstClr>
              </a:solidFill>
            </a:endParaRPr>
          </a:p>
        </p:txBody>
      </p:sp>
      <p:pic>
        <p:nvPicPr>
          <p:cNvPr id="7" name="Picture 5" descr="Logo Background cropped.png"/>
          <p:cNvPicPr>
            <a:picLocks noChangeAspect="1"/>
          </p:cNvPicPr>
          <p:nvPr userDrawn="1"/>
        </p:nvPicPr>
        <p:blipFill>
          <a:blip r:embed="rId2" cstate="print"/>
          <a:srcRect/>
          <a:stretch>
            <a:fillRect/>
          </a:stretch>
        </p:blipFill>
        <p:spPr bwMode="auto">
          <a:xfrm>
            <a:off x="7765262" y="0"/>
            <a:ext cx="1378743" cy="857250"/>
          </a:xfrm>
          <a:prstGeom prst="rect">
            <a:avLst/>
          </a:prstGeom>
          <a:noFill/>
          <a:ln w="9525">
            <a:noFill/>
            <a:miter lim="800000"/>
            <a:headEnd/>
            <a:tailEnd/>
          </a:ln>
        </p:spPr>
      </p:pic>
      <p:sp>
        <p:nvSpPr>
          <p:cNvPr id="8" name="Rectangle 7"/>
          <p:cNvSpPr>
            <a:spLocks noChangeArrowheads="1"/>
          </p:cNvSpPr>
          <p:nvPr userDrawn="1"/>
        </p:nvSpPr>
        <p:spPr bwMode="auto">
          <a:xfrm>
            <a:off x="525780" y="4886325"/>
            <a:ext cx="1303020" cy="102870"/>
          </a:xfrm>
          <a:prstGeom prst="rect">
            <a:avLst/>
          </a:prstGeom>
          <a:solidFill>
            <a:schemeClr val="bg1"/>
          </a:solidFill>
          <a:ln w="9525">
            <a:solidFill>
              <a:schemeClr val="bg1"/>
            </a:solidFill>
            <a:miter lim="800000"/>
            <a:headEnd/>
            <a:tailEnd/>
          </a:ln>
          <a:effectLst/>
        </p:spPr>
        <p:txBody>
          <a:bodyPr wrap="none" lIns="73468" tIns="36736" rIns="73468" bIns="36736" anchor="ctr"/>
          <a:lstStyle/>
          <a:p>
            <a:endParaRPr lang="en-US">
              <a:solidFill>
                <a:prstClr val="white"/>
              </a:solidFill>
            </a:endParaRPr>
          </a:p>
        </p:txBody>
      </p:sp>
      <p:sp>
        <p:nvSpPr>
          <p:cNvPr id="9" name="Rectangle 8"/>
          <p:cNvSpPr>
            <a:spLocks noChangeArrowheads="1"/>
          </p:cNvSpPr>
          <p:nvPr userDrawn="1"/>
        </p:nvSpPr>
        <p:spPr bwMode="auto">
          <a:xfrm>
            <a:off x="8001000" y="154305"/>
            <a:ext cx="960120" cy="565785"/>
          </a:xfrm>
          <a:prstGeom prst="rect">
            <a:avLst/>
          </a:prstGeom>
          <a:solidFill>
            <a:schemeClr val="bg1"/>
          </a:solidFill>
          <a:ln w="9525">
            <a:solidFill>
              <a:schemeClr val="bg1"/>
            </a:solidFill>
            <a:miter lim="800000"/>
            <a:headEnd/>
            <a:tailEnd/>
          </a:ln>
          <a:effectLst/>
        </p:spPr>
        <p:txBody>
          <a:bodyPr wrap="none" lIns="73468" tIns="36736" rIns="73468" bIns="36736" anchor="ctr"/>
          <a:lstStyle/>
          <a:p>
            <a:endParaRPr lang="en-US">
              <a:solidFill>
                <a:prstClr val="white"/>
              </a:solidFill>
            </a:endParaRPr>
          </a:p>
        </p:txBody>
      </p:sp>
    </p:spTree>
    <p:extLst>
      <p:ext uri="{BB962C8B-B14F-4D97-AF65-F5344CB8AC3E}">
        <p14:creationId xmlns:p14="http://schemas.microsoft.com/office/powerpoint/2010/main" val="1018336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F9888F-7F84-934B-B4F3-DD87755A033F}" type="datetimeFigureOut">
              <a:rPr lang="en-US" smtClean="0"/>
              <a:t>2/28/15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17176827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0F9888F-7F84-934B-B4F3-DD87755A033F}" type="datetimeFigureOut">
              <a:rPr lang="en-US" smtClean="0"/>
              <a:t>2/28/15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31249704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F9888F-7F84-934B-B4F3-DD87755A033F}" type="datetimeFigureOut">
              <a:rPr lang="en-US" smtClean="0"/>
              <a:t>2/28/15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18485122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F9888F-7F84-934B-B4F3-DD87755A033F}" type="datetimeFigureOut">
              <a:rPr lang="en-US" smtClean="0"/>
              <a:t>2/28/15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5857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F9888F-7F84-934B-B4F3-DD87755A033F}" type="datetimeFigureOut">
              <a:rPr lang="en-US" smtClean="0"/>
              <a:t>2/28/15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131159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F9888F-7F84-934B-B4F3-DD87755A033F}" type="datetimeFigureOut">
              <a:rPr lang="en-US" smtClean="0"/>
              <a:t>2/28/15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424099799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F9888F-7F84-934B-B4F3-DD87755A033F}" type="datetimeFigureOut">
              <a:rPr lang="en-US" smtClean="0"/>
              <a:t>2/28/15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9521078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0F9888F-7F84-934B-B4F3-DD87755A033F}" type="datetimeFigureOut">
              <a:rPr lang="en-US" smtClean="0"/>
              <a:t>2/28/15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420244871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55" r:id="rId13"/>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4"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3.wdp"/><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4" Type="http://schemas.microsoft.com/office/2007/relationships/hdphoto" Target="../media/hdphoto4.wdp"/><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4" Type="http://schemas.microsoft.com/office/2007/relationships/hdphoto" Target="../media/hdphoto5.wdp"/><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5"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35.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1016000" y="622300"/>
            <a:ext cx="8128000" cy="1842475"/>
          </a:xfrm>
          <a:prstGeom prst="rect">
            <a:avLst/>
          </a:prstGeom>
        </p:spPr>
        <p:txBody>
          <a:bodyPr lIns="91425" tIns="91425" rIns="91425" bIns="91425" anchor="b" anchorCtr="0">
            <a:noAutofit/>
          </a:bodyPr>
          <a:lstStyle/>
          <a:p>
            <a:pPr algn="l"/>
            <a:r>
              <a:rPr lang="en-US" dirty="0" smtClean="0">
                <a:ln w="18415" cmpd="sng">
                  <a:solidFill>
                    <a:srgbClr val="FFFFFF"/>
                  </a:solidFill>
                  <a:prstDash val="solid"/>
                </a:ln>
                <a:solidFill>
                  <a:srgbClr val="000000"/>
                </a:solidFill>
              </a:rPr>
              <a:t>Efficient GPU</a:t>
            </a:r>
            <a:br>
              <a:rPr lang="en-US" dirty="0" smtClean="0">
                <a:ln w="18415" cmpd="sng">
                  <a:solidFill>
                    <a:srgbClr val="FFFFFF"/>
                  </a:solidFill>
                  <a:prstDash val="solid"/>
                </a:ln>
                <a:solidFill>
                  <a:srgbClr val="000000"/>
                </a:solidFill>
              </a:rPr>
            </a:br>
            <a:r>
              <a:rPr lang="en-US" dirty="0" smtClean="0">
                <a:ln w="18415" cmpd="sng">
                  <a:solidFill>
                    <a:srgbClr val="FFFFFF"/>
                  </a:solidFill>
                  <a:prstDash val="solid"/>
                </a:ln>
                <a:solidFill>
                  <a:srgbClr val="000000"/>
                </a:solidFill>
              </a:rPr>
              <a:t>Screen</a:t>
            </a:r>
            <a:r>
              <a:rPr lang="en-US" dirty="0">
                <a:ln w="18415" cmpd="sng">
                  <a:solidFill>
                    <a:srgbClr val="FFFFFF"/>
                  </a:solidFill>
                  <a:prstDash val="solid"/>
                </a:ln>
                <a:solidFill>
                  <a:srgbClr val="000000"/>
                </a:solidFill>
              </a:rPr>
              <a:t>-</a:t>
            </a:r>
            <a:r>
              <a:rPr lang="en-US" dirty="0" smtClean="0">
                <a:ln w="18415" cmpd="sng">
                  <a:solidFill>
                    <a:srgbClr val="FFFFFF"/>
                  </a:solidFill>
                  <a:prstDash val="solid"/>
                </a:ln>
                <a:solidFill>
                  <a:srgbClr val="000000"/>
                </a:solidFill>
              </a:rPr>
              <a:t>Space</a:t>
            </a:r>
            <a:r>
              <a:rPr lang="en-US" dirty="0">
                <a:ln w="18415" cmpd="sng">
                  <a:solidFill>
                    <a:srgbClr val="FFFFFF"/>
                  </a:solidFill>
                  <a:prstDash val="solid"/>
                </a:ln>
                <a:solidFill>
                  <a:srgbClr val="000000"/>
                </a:solidFill>
              </a:rPr>
              <a:t> </a:t>
            </a:r>
            <a:r>
              <a:rPr lang="en-US" dirty="0" smtClean="0">
                <a:ln w="18415" cmpd="sng">
                  <a:solidFill>
                    <a:srgbClr val="FFFFFF"/>
                  </a:solidFill>
                  <a:prstDash val="solid"/>
                </a:ln>
                <a:solidFill>
                  <a:srgbClr val="000000"/>
                </a:solidFill>
              </a:rPr>
              <a:t>Ray </a:t>
            </a:r>
            <a:r>
              <a:rPr lang="en-US" dirty="0">
                <a:ln w="18415" cmpd="sng">
                  <a:solidFill>
                    <a:srgbClr val="FFFFFF"/>
                  </a:solidFill>
                  <a:prstDash val="solid"/>
                </a:ln>
                <a:solidFill>
                  <a:srgbClr val="000000"/>
                </a:solidFill>
              </a:rPr>
              <a:t>Tracing</a:t>
            </a:r>
            <a:endParaRPr lang="en" dirty="0">
              <a:ln w="18415" cmpd="sng">
                <a:solidFill>
                  <a:srgbClr val="FFFFFF"/>
                </a:solidFill>
                <a:prstDash val="solid"/>
              </a:ln>
              <a:solidFill>
                <a:srgbClr val="000000"/>
              </a:solidFill>
            </a:endParaRPr>
          </a:p>
        </p:txBody>
      </p:sp>
      <p:sp>
        <p:nvSpPr>
          <p:cNvPr id="31" name="Shape 31"/>
          <p:cNvSpPr txBox="1">
            <a:spLocks noGrp="1"/>
          </p:cNvSpPr>
          <p:nvPr>
            <p:ph type="subTitle" idx="1"/>
          </p:nvPr>
        </p:nvSpPr>
        <p:spPr>
          <a:xfrm>
            <a:off x="1016000" y="2599776"/>
            <a:ext cx="7772400" cy="784737"/>
          </a:xfrm>
          <a:prstGeom prst="rect">
            <a:avLst/>
          </a:prstGeom>
        </p:spPr>
        <p:txBody>
          <a:bodyPr lIns="91425" tIns="91425" rIns="91425" bIns="91425" anchor="t" anchorCtr="0">
            <a:noAutofit/>
          </a:bodyPr>
          <a:lstStyle/>
          <a:p>
            <a:pPr algn="l">
              <a:spcBef>
                <a:spcPts val="0"/>
              </a:spcBef>
              <a:buNone/>
            </a:pPr>
            <a:r>
              <a:rPr lang="en-US" dirty="0" smtClean="0">
                <a:ln w="18415" cmpd="sng">
                  <a:solidFill>
                    <a:srgbClr val="FFFFFF"/>
                  </a:solidFill>
                  <a:prstDash val="solid"/>
                </a:ln>
                <a:solidFill>
                  <a:srgbClr val="000000"/>
                </a:solidFill>
              </a:rPr>
              <a:t>Michael Mara        Morgan McGuire</a:t>
            </a:r>
            <a:endParaRPr lang="en" dirty="0">
              <a:ln w="18415" cmpd="sng">
                <a:solidFill>
                  <a:srgbClr val="FFFFFF"/>
                </a:solidFill>
                <a:prstDash val="solid"/>
              </a:ln>
              <a:solidFill>
                <a:srgbClr val="000000"/>
              </a:solidFill>
            </a:endParaRPr>
          </a:p>
        </p:txBody>
      </p:sp>
      <p:sp>
        <p:nvSpPr>
          <p:cNvPr id="2" name="TextBox 1"/>
          <p:cNvSpPr txBox="1"/>
          <p:nvPr/>
        </p:nvSpPr>
        <p:spPr>
          <a:xfrm>
            <a:off x="4057624" y="3144236"/>
            <a:ext cx="1691614" cy="523220"/>
          </a:xfrm>
          <a:prstGeom prst="rect">
            <a:avLst/>
          </a:prstGeom>
          <a:noFill/>
        </p:spPr>
        <p:txBody>
          <a:bodyPr wrap="none" rtlCol="0">
            <a:spAutoFit/>
          </a:bodyPr>
          <a:lstStyle/>
          <a:p>
            <a:r>
              <a:rPr lang="en-US" dirty="0" smtClean="0">
                <a:ln w="18415" cmpd="sng">
                  <a:noFill/>
                  <a:prstDash val="solid"/>
                </a:ln>
                <a:solidFill>
                  <a:schemeClr val="bg1">
                    <a:lumMod val="50000"/>
                  </a:schemeClr>
                </a:solidFill>
              </a:rPr>
              <a:t>Williams College </a:t>
            </a:r>
            <a:endParaRPr lang="en-US" dirty="0">
              <a:ln w="18415" cmpd="sng">
                <a:noFill/>
                <a:prstDash val="solid"/>
              </a:ln>
              <a:solidFill>
                <a:schemeClr val="bg1">
                  <a:lumMod val="50000"/>
                </a:schemeClr>
              </a:solidFill>
            </a:endParaRPr>
          </a:p>
          <a:p>
            <a:r>
              <a:rPr lang="en-US" dirty="0">
                <a:ln w="18415" cmpd="sng">
                  <a:noFill/>
                  <a:prstDash val="solid"/>
                </a:ln>
                <a:solidFill>
                  <a:schemeClr val="bg1">
                    <a:lumMod val="50000"/>
                  </a:schemeClr>
                </a:solidFill>
              </a:rPr>
              <a:t>a</a:t>
            </a:r>
            <a:r>
              <a:rPr lang="en-US" dirty="0" smtClean="0">
                <a:ln w="18415" cmpd="sng">
                  <a:noFill/>
                  <a:prstDash val="solid"/>
                </a:ln>
                <a:solidFill>
                  <a:schemeClr val="bg1">
                    <a:lumMod val="50000"/>
                  </a:schemeClr>
                </a:solidFill>
              </a:rPr>
              <a:t>nd Casual Effects</a:t>
            </a:r>
          </a:p>
        </p:txBody>
      </p:sp>
      <p:sp>
        <p:nvSpPr>
          <p:cNvPr id="6" name="TextBox 5"/>
          <p:cNvSpPr txBox="1"/>
          <p:nvPr/>
        </p:nvSpPr>
        <p:spPr>
          <a:xfrm>
            <a:off x="1021210" y="3139116"/>
            <a:ext cx="1710725" cy="523220"/>
          </a:xfrm>
          <a:prstGeom prst="rect">
            <a:avLst/>
          </a:prstGeom>
          <a:noFill/>
        </p:spPr>
        <p:txBody>
          <a:bodyPr wrap="none" rtlCol="0">
            <a:spAutoFit/>
          </a:bodyPr>
          <a:lstStyle/>
          <a:p>
            <a:r>
              <a:rPr lang="en-US" dirty="0" smtClean="0">
                <a:ln w="18415" cmpd="sng">
                  <a:noFill/>
                  <a:prstDash val="solid"/>
                </a:ln>
                <a:solidFill>
                  <a:schemeClr val="bg1">
                    <a:lumMod val="50000"/>
                  </a:schemeClr>
                </a:solidFill>
              </a:rPr>
              <a:t>Stanford University</a:t>
            </a:r>
            <a:endParaRPr lang="en-US" dirty="0">
              <a:ln w="18415" cmpd="sng">
                <a:noFill/>
                <a:prstDash val="solid"/>
              </a:ln>
              <a:solidFill>
                <a:schemeClr val="bg1">
                  <a:lumMod val="50000"/>
                </a:schemeClr>
              </a:solidFill>
            </a:endParaRPr>
          </a:p>
          <a:p>
            <a:r>
              <a:rPr lang="en-US" dirty="0">
                <a:ln w="18415" cmpd="sng">
                  <a:noFill/>
                  <a:prstDash val="solid"/>
                </a:ln>
                <a:solidFill>
                  <a:schemeClr val="bg1">
                    <a:lumMod val="50000"/>
                  </a:schemeClr>
                </a:solidFill>
              </a:rPr>
              <a:t>a</a:t>
            </a:r>
            <a:r>
              <a:rPr lang="en-US" dirty="0" smtClean="0">
                <a:ln w="18415" cmpd="sng">
                  <a:noFill/>
                  <a:prstDash val="solid"/>
                </a:ln>
                <a:solidFill>
                  <a:schemeClr val="bg1">
                    <a:lumMod val="50000"/>
                  </a:schemeClr>
                </a:solidFill>
              </a:rPr>
              <a:t>nd Casual Effects</a:t>
            </a:r>
          </a:p>
        </p:txBody>
      </p:sp>
      <p:sp>
        <p:nvSpPr>
          <p:cNvPr id="3" name="Rectangle 2"/>
          <p:cNvSpPr/>
          <p:nvPr/>
        </p:nvSpPr>
        <p:spPr>
          <a:xfrm>
            <a:off x="0" y="4543336"/>
            <a:ext cx="6871677" cy="600164"/>
          </a:xfrm>
          <a:prstGeom prst="rect">
            <a:avLst/>
          </a:prstGeom>
        </p:spPr>
        <p:txBody>
          <a:bodyPr wrap="square">
            <a:spAutoFit/>
          </a:bodyPr>
          <a:lstStyle/>
          <a:p>
            <a:r>
              <a:rPr lang="en-US" sz="1100" dirty="0">
                <a:ln w="18415" cmpd="sng">
                  <a:noFill/>
                  <a:prstDash val="solid"/>
                </a:ln>
                <a:solidFill>
                  <a:schemeClr val="tx1"/>
                </a:solidFill>
                <a:effectLst/>
              </a:rPr>
              <a:t>Morgan McGuire and Michael Mara, Efficient GPU Screen-Space Ray Tracing, Journal of Computer Graphics Techniques (JCGT), vol. 3, no. 4, 73-85, 2014</a:t>
            </a:r>
          </a:p>
          <a:p>
            <a:r>
              <a:rPr lang="en-US" sz="1100" dirty="0" smtClean="0">
                <a:ln w="18415" cmpd="sng">
                  <a:noFill/>
                  <a:prstDash val="solid"/>
                </a:ln>
                <a:solidFill>
                  <a:schemeClr val="tx1"/>
                </a:solidFill>
                <a:effectLst/>
              </a:rPr>
              <a:t>http</a:t>
            </a:r>
            <a:r>
              <a:rPr lang="en-US" sz="1100" dirty="0">
                <a:ln w="18415" cmpd="sng">
                  <a:noFill/>
                  <a:prstDash val="solid"/>
                </a:ln>
                <a:solidFill>
                  <a:schemeClr val="tx1"/>
                </a:solidFill>
                <a:effectLst/>
              </a:rPr>
              <a:t>://</a:t>
            </a:r>
            <a:r>
              <a:rPr lang="en-US" sz="1100" dirty="0" err="1">
                <a:ln w="18415" cmpd="sng">
                  <a:noFill/>
                  <a:prstDash val="solid"/>
                </a:ln>
                <a:solidFill>
                  <a:schemeClr val="tx1"/>
                </a:solidFill>
                <a:effectLst/>
              </a:rPr>
              <a:t>jcgt.org</a:t>
            </a:r>
            <a:r>
              <a:rPr lang="en-US" sz="1100" dirty="0">
                <a:ln w="18415" cmpd="sng">
                  <a:noFill/>
                  <a:prstDash val="solid"/>
                </a:ln>
                <a:solidFill>
                  <a:schemeClr val="tx1"/>
                </a:solidFill>
                <a:effectLst/>
              </a:rPr>
              <a:t>/published/0003/04/04/</a:t>
            </a:r>
          </a:p>
        </p:txBody>
      </p:sp>
      <p:pic>
        <p:nvPicPr>
          <p:cNvPr id="4" name="Picture 3" descr="casual-effec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10" y="-16104"/>
            <a:ext cx="2108200" cy="413207"/>
          </a:xfrm>
          <a:prstGeom prst="rect">
            <a:avLst/>
          </a:prstGeom>
        </p:spPr>
      </p:pic>
      <p:sp>
        <p:nvSpPr>
          <p:cNvPr id="9" name="TextBox 8"/>
          <p:cNvSpPr txBox="1"/>
          <p:nvPr/>
        </p:nvSpPr>
        <p:spPr>
          <a:xfrm>
            <a:off x="5915895" y="4218241"/>
            <a:ext cx="3228105" cy="307777"/>
          </a:xfrm>
          <a:prstGeom prst="rect">
            <a:avLst/>
          </a:prstGeom>
          <a:noFill/>
        </p:spPr>
        <p:txBody>
          <a:bodyPr wrap="none" rtlCol="0">
            <a:spAutoFit/>
          </a:bodyPr>
          <a:lstStyle/>
          <a:p>
            <a:r>
              <a:rPr lang="en-US" dirty="0" smtClean="0">
                <a:solidFill>
                  <a:schemeClr val="bg1"/>
                </a:solidFill>
              </a:rPr>
              <a:t>Image © </a:t>
            </a:r>
            <a:r>
              <a:rPr lang="en-US" dirty="0">
                <a:solidFill>
                  <a:schemeClr val="bg1"/>
                </a:solidFill>
              </a:rPr>
              <a:t>2015 Unity &amp; Casual Effects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3032655" y="0"/>
            <a:ext cx="6111345" cy="2577080"/>
          </a:xfrm>
          <a:prstGeom prst="rect">
            <a:avLst/>
          </a:prstGeom>
          <a:noFill/>
          <a:ln>
            <a:noFill/>
          </a:ln>
        </p:spPr>
      </p:pic>
      <p:pic>
        <p:nvPicPr>
          <p:cNvPr id="70" name="Shape 70"/>
          <p:cNvPicPr preferRelativeResize="0"/>
          <p:nvPr/>
        </p:nvPicPr>
        <p:blipFill>
          <a:blip r:embed="rId4">
            <a:alphaModFix/>
          </a:blip>
          <a:stretch>
            <a:fillRect/>
          </a:stretch>
        </p:blipFill>
        <p:spPr>
          <a:xfrm>
            <a:off x="3032655" y="2566426"/>
            <a:ext cx="6111345" cy="2577073"/>
          </a:xfrm>
          <a:prstGeom prst="rect">
            <a:avLst/>
          </a:prstGeom>
          <a:noFill/>
          <a:ln>
            <a:noFill/>
          </a:ln>
        </p:spPr>
      </p:pic>
      <p:sp>
        <p:nvSpPr>
          <p:cNvPr id="72" name="Shape 72"/>
          <p:cNvSpPr txBox="1"/>
          <p:nvPr/>
        </p:nvSpPr>
        <p:spPr>
          <a:xfrm>
            <a:off x="1307143" y="3496529"/>
            <a:ext cx="1111047" cy="845662"/>
          </a:xfrm>
          <a:prstGeom prst="rect">
            <a:avLst/>
          </a:prstGeom>
          <a:noFill/>
          <a:ln>
            <a:noFill/>
          </a:ln>
        </p:spPr>
        <p:txBody>
          <a:bodyPr lIns="91425" tIns="91425" rIns="91425" bIns="91425" anchor="t" anchorCtr="0">
            <a:noAutofit/>
          </a:bodyPr>
          <a:lstStyle/>
          <a:p>
            <a:pPr lvl="0" rtl="0">
              <a:spcBef>
                <a:spcPts val="0"/>
              </a:spcBef>
              <a:buNone/>
            </a:pPr>
            <a:r>
              <a:rPr lang="en" sz="3600" b="1" dirty="0"/>
              <a:t>2D</a:t>
            </a:r>
          </a:p>
        </p:txBody>
      </p:sp>
      <p:cxnSp>
        <p:nvCxnSpPr>
          <p:cNvPr id="4" name="Straight Connector 3"/>
          <p:cNvCxnSpPr/>
          <p:nvPr/>
        </p:nvCxnSpPr>
        <p:spPr>
          <a:xfrm>
            <a:off x="1862667" y="2577080"/>
            <a:ext cx="7281333" cy="0"/>
          </a:xfrm>
          <a:prstGeom prst="line">
            <a:avLst/>
          </a:prstGeom>
        </p:spPr>
        <p:style>
          <a:lnRef idx="2">
            <a:schemeClr val="dk1"/>
          </a:lnRef>
          <a:fillRef idx="0">
            <a:schemeClr val="dk1"/>
          </a:fillRef>
          <a:effectRef idx="1">
            <a:schemeClr val="dk1"/>
          </a:effectRef>
          <a:fontRef idx="minor">
            <a:schemeClr val="tx1"/>
          </a:fontRef>
        </p:style>
      </p:cxnSp>
      <p:sp>
        <p:nvSpPr>
          <p:cNvPr id="7" name="Shape 72"/>
          <p:cNvSpPr txBox="1"/>
          <p:nvPr/>
        </p:nvSpPr>
        <p:spPr>
          <a:xfrm>
            <a:off x="1307143" y="879120"/>
            <a:ext cx="1111047" cy="845662"/>
          </a:xfrm>
          <a:prstGeom prst="rect">
            <a:avLst/>
          </a:prstGeom>
          <a:noFill/>
          <a:ln>
            <a:noFill/>
          </a:ln>
        </p:spPr>
        <p:txBody>
          <a:bodyPr lIns="91425" tIns="91425" rIns="91425" bIns="91425" anchor="t" anchorCtr="0">
            <a:noAutofit/>
          </a:bodyPr>
          <a:lstStyle/>
          <a:p>
            <a:pPr lvl="0" rtl="0">
              <a:spcBef>
                <a:spcPts val="0"/>
              </a:spcBef>
              <a:buNone/>
            </a:pPr>
            <a:r>
              <a:rPr lang="en-US" sz="3600" b="1" dirty="0"/>
              <a:t>3</a:t>
            </a:r>
            <a:r>
              <a:rPr lang="en" sz="3600" b="1" dirty="0" smtClean="0"/>
              <a:t>D</a:t>
            </a:r>
            <a:endParaRPr lang="en" sz="3600" b="1" dirty="0"/>
          </a:p>
        </p:txBody>
      </p:sp>
    </p:spTree>
    <p:extLst>
      <p:ext uri="{BB962C8B-B14F-4D97-AF65-F5344CB8AC3E}">
        <p14:creationId xmlns:p14="http://schemas.microsoft.com/office/powerpoint/2010/main" val="13513554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differential analyzer (DDA)</a:t>
            </a:r>
          </a:p>
        </p:txBody>
      </p:sp>
      <p:pic>
        <p:nvPicPr>
          <p:cNvPr id="4" name="Picture 3" descr="Screen Shot 2015-02-20 at 9.54.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8" y="1584477"/>
            <a:ext cx="9102863" cy="3022902"/>
          </a:xfrm>
          <a:prstGeom prst="rect">
            <a:avLst/>
          </a:prstGeom>
        </p:spPr>
      </p:pic>
    </p:spTree>
    <p:extLst>
      <p:ext uri="{BB962C8B-B14F-4D97-AF65-F5344CB8AC3E}">
        <p14:creationId xmlns:p14="http://schemas.microsoft.com/office/powerpoint/2010/main" val="23285845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differential analyzer (DDA)</a:t>
            </a:r>
          </a:p>
        </p:txBody>
      </p:sp>
      <p:pic>
        <p:nvPicPr>
          <p:cNvPr id="4" name="Picture 3" descr="Screen Shot 2015-02-20 at 9.54.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3" y="1584477"/>
            <a:ext cx="9102863" cy="3022902"/>
          </a:xfrm>
          <a:prstGeom prst="rect">
            <a:avLst/>
          </a:prstGeom>
        </p:spPr>
      </p:pic>
      <p:sp>
        <p:nvSpPr>
          <p:cNvPr id="3" name="Rectangle 2"/>
          <p:cNvSpPr/>
          <p:nvPr/>
        </p:nvSpPr>
        <p:spPr>
          <a:xfrm>
            <a:off x="907143" y="2056190"/>
            <a:ext cx="2140857" cy="19352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5821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Divergence</a:t>
            </a:r>
            <a:endParaRPr lang="en-US" dirty="0"/>
          </a:p>
        </p:txBody>
      </p:sp>
      <p:sp>
        <p:nvSpPr>
          <p:cNvPr id="5" name="Rectangle 4"/>
          <p:cNvSpPr/>
          <p:nvPr/>
        </p:nvSpPr>
        <p:spPr>
          <a:xfrm>
            <a:off x="6918324" y="184562"/>
            <a:ext cx="2125980" cy="95669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34" name="TextBox 33"/>
          <p:cNvSpPr txBox="1"/>
          <p:nvPr/>
        </p:nvSpPr>
        <p:spPr>
          <a:xfrm>
            <a:off x="7618807" y="1094947"/>
            <a:ext cx="613607" cy="307777"/>
          </a:xfrm>
          <a:prstGeom prst="rect">
            <a:avLst/>
          </a:prstGeom>
          <a:noFill/>
        </p:spPr>
        <p:txBody>
          <a:bodyPr wrap="none" rtlCol="0">
            <a:spAutoFit/>
          </a:bodyPr>
          <a:lstStyle/>
          <a:p>
            <a:r>
              <a:rPr lang="en-US" dirty="0" smtClean="0"/>
              <a:t>Warp</a:t>
            </a:r>
            <a:endParaRPr lang="en-US" dirty="0"/>
          </a:p>
        </p:txBody>
      </p:sp>
      <p:grpSp>
        <p:nvGrpSpPr>
          <p:cNvPr id="127" name="Group 126"/>
          <p:cNvGrpSpPr/>
          <p:nvPr/>
        </p:nvGrpSpPr>
        <p:grpSpPr>
          <a:xfrm>
            <a:off x="7081345" y="258951"/>
            <a:ext cx="1794042" cy="844382"/>
            <a:chOff x="4272544" y="1745854"/>
            <a:chExt cx="2232254" cy="1983935"/>
          </a:xfrm>
        </p:grpSpPr>
        <p:cxnSp>
          <p:nvCxnSpPr>
            <p:cNvPr id="128" name="Straight Arrow Connector 127"/>
            <p:cNvCxnSpPr/>
            <p:nvPr/>
          </p:nvCxnSpPr>
          <p:spPr>
            <a:xfrm>
              <a:off x="4272544"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4424944"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4577344"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4724396"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4884818"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5031873"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a:off x="5184273"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5323030"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a:off x="5454312"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a:off x="5606712"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a:off x="5759112"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a:off x="5906164"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6066586"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6213641"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6366041"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a:off x="6504798"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15" name="Group 214"/>
          <p:cNvGrpSpPr/>
          <p:nvPr/>
        </p:nvGrpSpPr>
        <p:grpSpPr>
          <a:xfrm>
            <a:off x="4797367" y="3152542"/>
            <a:ext cx="4189317" cy="941138"/>
            <a:chOff x="4797367" y="3152542"/>
            <a:chExt cx="4189317" cy="941138"/>
          </a:xfrm>
        </p:grpSpPr>
        <p:grpSp>
          <p:nvGrpSpPr>
            <p:cNvPr id="161" name="Group 160"/>
            <p:cNvGrpSpPr/>
            <p:nvPr/>
          </p:nvGrpSpPr>
          <p:grpSpPr>
            <a:xfrm>
              <a:off x="5083379" y="3223662"/>
              <a:ext cx="3903305" cy="870018"/>
              <a:chOff x="4424944" y="1745854"/>
              <a:chExt cx="2079854" cy="1983935"/>
            </a:xfrm>
          </p:grpSpPr>
          <p:cxnSp>
            <p:nvCxnSpPr>
              <p:cNvPr id="162" name="Straight Arrow Connector 161"/>
              <p:cNvCxnSpPr/>
              <p:nvPr/>
            </p:nvCxnSpPr>
            <p:spPr>
              <a:xfrm>
                <a:off x="4424944" y="1745854"/>
                <a:ext cx="0" cy="1983935"/>
              </a:xfrm>
              <a:prstGeom prst="straightConnector1">
                <a:avLst/>
              </a:prstGeom>
              <a:ln w="50800">
                <a:prstDash val="solid"/>
                <a:tailEnd type="non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4577344" y="1745854"/>
                <a:ext cx="0" cy="1983935"/>
              </a:xfrm>
              <a:prstGeom prst="straightConnector1">
                <a:avLst/>
              </a:prstGeom>
              <a:ln w="50800">
                <a:prstDash val="solid"/>
                <a:tailEnd type="non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a:off x="4884818" y="1745854"/>
                <a:ext cx="0" cy="1983935"/>
              </a:xfrm>
              <a:prstGeom prst="straightConnector1">
                <a:avLst/>
              </a:prstGeom>
              <a:ln w="50800">
                <a:prstDash val="solid"/>
                <a:tailEnd type="non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a:off x="5323030" y="1745854"/>
                <a:ext cx="0" cy="1983935"/>
              </a:xfrm>
              <a:prstGeom prst="straightConnector1">
                <a:avLst/>
              </a:prstGeom>
              <a:ln w="50800">
                <a:prstDash val="solid"/>
                <a:tailEnd type="non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5454312" y="1745854"/>
                <a:ext cx="0" cy="1983935"/>
              </a:xfrm>
              <a:prstGeom prst="straightConnector1">
                <a:avLst/>
              </a:prstGeom>
              <a:ln w="50800">
                <a:prstDash val="solid"/>
                <a:tailEnd type="non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6066586" y="1745854"/>
                <a:ext cx="0" cy="1983935"/>
              </a:xfrm>
              <a:prstGeom prst="straightConnector1">
                <a:avLst/>
              </a:prstGeom>
              <a:ln w="50800">
                <a:prstDash val="solid"/>
                <a:tailEnd type="non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a:off x="6366041" y="1745854"/>
                <a:ext cx="0" cy="1983935"/>
              </a:xfrm>
              <a:prstGeom prst="straightConnector1">
                <a:avLst/>
              </a:prstGeom>
              <a:ln w="50800">
                <a:prstDash val="solid"/>
                <a:tailEnd type="non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a:off x="6504798" y="1745854"/>
                <a:ext cx="0" cy="1983935"/>
              </a:xfrm>
              <a:prstGeom prst="straightConnector1">
                <a:avLst/>
              </a:prstGeom>
              <a:ln w="50800">
                <a:prstDash val="solid"/>
                <a:tailEnd type="none"/>
              </a:ln>
            </p:spPr>
            <p:style>
              <a:lnRef idx="2">
                <a:schemeClr val="accent1"/>
              </a:lnRef>
              <a:fillRef idx="0">
                <a:schemeClr val="accent1"/>
              </a:fillRef>
              <a:effectRef idx="1">
                <a:schemeClr val="accent1"/>
              </a:effectRef>
              <a:fontRef idx="minor">
                <a:schemeClr val="tx1"/>
              </a:fontRef>
            </p:style>
          </p:cxnSp>
        </p:grpSp>
        <p:grpSp>
          <p:nvGrpSpPr>
            <p:cNvPr id="170" name="Group 169"/>
            <p:cNvGrpSpPr/>
            <p:nvPr/>
          </p:nvGrpSpPr>
          <p:grpSpPr>
            <a:xfrm>
              <a:off x="4797367" y="3152542"/>
              <a:ext cx="3642897" cy="938196"/>
              <a:chOff x="4272544" y="1745854"/>
              <a:chExt cx="1941097" cy="1983935"/>
            </a:xfrm>
          </p:grpSpPr>
          <p:cxnSp>
            <p:nvCxnSpPr>
              <p:cNvPr id="171" name="Straight Arrow Connector 170"/>
              <p:cNvCxnSpPr/>
              <p:nvPr/>
            </p:nvCxnSpPr>
            <p:spPr>
              <a:xfrm>
                <a:off x="4272544" y="1745854"/>
                <a:ext cx="0" cy="1983935"/>
              </a:xfrm>
              <a:prstGeom prst="straightConnector1">
                <a:avLst/>
              </a:prstGeom>
              <a:ln w="12700">
                <a:solidFill>
                  <a:schemeClr val="accent3">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a:off x="4724396" y="1745854"/>
                <a:ext cx="0" cy="1983935"/>
              </a:xfrm>
              <a:prstGeom prst="straightConnector1">
                <a:avLst/>
              </a:prstGeom>
              <a:ln w="12700">
                <a:solidFill>
                  <a:schemeClr val="accent3">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5031873" y="1745854"/>
                <a:ext cx="0" cy="1983935"/>
              </a:xfrm>
              <a:prstGeom prst="straightConnector1">
                <a:avLst/>
              </a:prstGeom>
              <a:ln w="12700">
                <a:solidFill>
                  <a:schemeClr val="accent3">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5184273" y="1745854"/>
                <a:ext cx="0" cy="1983935"/>
              </a:xfrm>
              <a:prstGeom prst="straightConnector1">
                <a:avLst/>
              </a:prstGeom>
              <a:ln w="12700">
                <a:solidFill>
                  <a:schemeClr val="accent3">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a:off x="5606712" y="1745854"/>
                <a:ext cx="0" cy="1983935"/>
              </a:xfrm>
              <a:prstGeom prst="straightConnector1">
                <a:avLst/>
              </a:prstGeom>
              <a:ln w="12700">
                <a:solidFill>
                  <a:schemeClr val="accent3">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5759112" y="1745854"/>
                <a:ext cx="0" cy="1983935"/>
              </a:xfrm>
              <a:prstGeom prst="straightConnector1">
                <a:avLst/>
              </a:prstGeom>
              <a:ln w="12700">
                <a:solidFill>
                  <a:schemeClr val="accent3">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5906164" y="1745854"/>
                <a:ext cx="0" cy="1983935"/>
              </a:xfrm>
              <a:prstGeom prst="straightConnector1">
                <a:avLst/>
              </a:prstGeom>
              <a:ln w="12700">
                <a:solidFill>
                  <a:schemeClr val="accent3">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a:off x="6213641" y="1745854"/>
                <a:ext cx="0" cy="1983935"/>
              </a:xfrm>
              <a:prstGeom prst="straightConnector1">
                <a:avLst/>
              </a:prstGeom>
              <a:ln w="12700">
                <a:solidFill>
                  <a:schemeClr val="accent3">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cxnSp>
        </p:grpSp>
      </p:grpSp>
      <p:grpSp>
        <p:nvGrpSpPr>
          <p:cNvPr id="196" name="Group 195"/>
          <p:cNvGrpSpPr/>
          <p:nvPr/>
        </p:nvGrpSpPr>
        <p:grpSpPr>
          <a:xfrm>
            <a:off x="4797367" y="1518591"/>
            <a:ext cx="4189317" cy="887725"/>
            <a:chOff x="4272544" y="1745854"/>
            <a:chExt cx="2232254" cy="1983935"/>
          </a:xfrm>
        </p:grpSpPr>
        <p:cxnSp>
          <p:nvCxnSpPr>
            <p:cNvPr id="197" name="Straight Arrow Connector 196"/>
            <p:cNvCxnSpPr/>
            <p:nvPr/>
          </p:nvCxnSpPr>
          <p:spPr>
            <a:xfrm>
              <a:off x="4272544"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8" name="Straight Arrow Connector 197"/>
            <p:cNvCxnSpPr/>
            <p:nvPr/>
          </p:nvCxnSpPr>
          <p:spPr>
            <a:xfrm>
              <a:off x="4424944"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199" name="Straight Arrow Connector 198"/>
            <p:cNvCxnSpPr/>
            <p:nvPr/>
          </p:nvCxnSpPr>
          <p:spPr>
            <a:xfrm>
              <a:off x="4577344"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a:off x="4724396"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4884818"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p:nvPr/>
          </p:nvCxnSpPr>
          <p:spPr>
            <a:xfrm>
              <a:off x="5031873"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a:off x="5184273"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p:nvPr/>
          </p:nvCxnSpPr>
          <p:spPr>
            <a:xfrm>
              <a:off x="5323030"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p:nvPr/>
          </p:nvCxnSpPr>
          <p:spPr>
            <a:xfrm>
              <a:off x="5454312"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06" name="Straight Arrow Connector 205"/>
            <p:cNvCxnSpPr/>
            <p:nvPr/>
          </p:nvCxnSpPr>
          <p:spPr>
            <a:xfrm>
              <a:off x="5606712"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a:off x="5759112"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8" name="Straight Arrow Connector 207"/>
            <p:cNvCxnSpPr/>
            <p:nvPr/>
          </p:nvCxnSpPr>
          <p:spPr>
            <a:xfrm>
              <a:off x="5906164"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a:off x="6066586"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10" name="Straight Arrow Connector 209"/>
            <p:cNvCxnSpPr/>
            <p:nvPr/>
          </p:nvCxnSpPr>
          <p:spPr>
            <a:xfrm>
              <a:off x="6213641"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p:nvPr/>
          </p:nvCxnSpPr>
          <p:spPr>
            <a:xfrm>
              <a:off x="6366041"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12" name="Straight Arrow Connector 211"/>
            <p:cNvCxnSpPr/>
            <p:nvPr/>
          </p:nvCxnSpPr>
          <p:spPr>
            <a:xfrm>
              <a:off x="6504798"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grpSp>
      <p:grpSp>
        <p:nvGrpSpPr>
          <p:cNvPr id="214" name="Group 213"/>
          <p:cNvGrpSpPr/>
          <p:nvPr/>
        </p:nvGrpSpPr>
        <p:grpSpPr>
          <a:xfrm>
            <a:off x="4797367" y="2406316"/>
            <a:ext cx="4189317" cy="814404"/>
            <a:chOff x="4797367" y="2406316"/>
            <a:chExt cx="4189317" cy="814404"/>
          </a:xfrm>
        </p:grpSpPr>
        <p:grpSp>
          <p:nvGrpSpPr>
            <p:cNvPr id="144" name="Group 143"/>
            <p:cNvGrpSpPr/>
            <p:nvPr/>
          </p:nvGrpSpPr>
          <p:grpSpPr>
            <a:xfrm>
              <a:off x="5083379" y="2406316"/>
              <a:ext cx="3903305" cy="814404"/>
              <a:chOff x="4424944" y="1745854"/>
              <a:chExt cx="2079854" cy="1983935"/>
            </a:xfrm>
          </p:grpSpPr>
          <p:cxnSp>
            <p:nvCxnSpPr>
              <p:cNvPr id="146" name="Straight Arrow Connector 145"/>
              <p:cNvCxnSpPr/>
              <p:nvPr/>
            </p:nvCxnSpPr>
            <p:spPr>
              <a:xfrm>
                <a:off x="4424944" y="1745854"/>
                <a:ext cx="0" cy="1983935"/>
              </a:xfrm>
              <a:prstGeom prst="straightConnector1">
                <a:avLst/>
              </a:prstGeom>
              <a:ln w="12700">
                <a:prstDash val="dash"/>
                <a:tailEnd type="non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a:off x="4577344" y="1745854"/>
                <a:ext cx="0" cy="1983935"/>
              </a:xfrm>
              <a:prstGeom prst="straightConnector1">
                <a:avLst/>
              </a:prstGeom>
              <a:ln w="12700">
                <a:prstDash val="dash"/>
                <a:tailEnd type="non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4884818" y="1745854"/>
                <a:ext cx="0" cy="1983935"/>
              </a:xfrm>
              <a:prstGeom prst="straightConnector1">
                <a:avLst/>
              </a:prstGeom>
              <a:ln w="12700">
                <a:prstDash val="dash"/>
                <a:tailEnd type="non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a:off x="5323030" y="1745854"/>
                <a:ext cx="0" cy="1983935"/>
              </a:xfrm>
              <a:prstGeom prst="straightConnector1">
                <a:avLst/>
              </a:prstGeom>
              <a:ln w="12700">
                <a:prstDash val="dash"/>
                <a:tailEnd type="non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5454312" y="1745854"/>
                <a:ext cx="0" cy="1983935"/>
              </a:xfrm>
              <a:prstGeom prst="straightConnector1">
                <a:avLst/>
              </a:prstGeom>
              <a:ln w="12700">
                <a:prstDash val="dash"/>
                <a:tailEnd type="non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6066586" y="1745854"/>
                <a:ext cx="0" cy="1983935"/>
              </a:xfrm>
              <a:prstGeom prst="straightConnector1">
                <a:avLst/>
              </a:prstGeom>
              <a:ln w="12700">
                <a:prstDash val="dash"/>
                <a:tailEnd type="non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6366041" y="1745854"/>
                <a:ext cx="0" cy="1983935"/>
              </a:xfrm>
              <a:prstGeom prst="straightConnector1">
                <a:avLst/>
              </a:prstGeom>
              <a:ln w="12700">
                <a:prstDash val="dash"/>
                <a:tailEnd type="non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6504798" y="1745854"/>
                <a:ext cx="0" cy="1983935"/>
              </a:xfrm>
              <a:prstGeom prst="straightConnector1">
                <a:avLst/>
              </a:prstGeom>
              <a:ln w="12700">
                <a:prstDash val="dash"/>
                <a:tailEnd type="none"/>
              </a:ln>
            </p:spPr>
            <p:style>
              <a:lnRef idx="2">
                <a:schemeClr val="accent1"/>
              </a:lnRef>
              <a:fillRef idx="0">
                <a:schemeClr val="accent1"/>
              </a:fillRef>
              <a:effectRef idx="1">
                <a:schemeClr val="accent1"/>
              </a:effectRef>
              <a:fontRef idx="minor">
                <a:schemeClr val="tx1"/>
              </a:fontRef>
            </p:style>
          </p:cxnSp>
        </p:grpSp>
        <p:grpSp>
          <p:nvGrpSpPr>
            <p:cNvPr id="187" name="Group 186"/>
            <p:cNvGrpSpPr/>
            <p:nvPr/>
          </p:nvGrpSpPr>
          <p:grpSpPr>
            <a:xfrm>
              <a:off x="4797367" y="2406316"/>
              <a:ext cx="3642896" cy="814404"/>
              <a:chOff x="4272544" y="1745854"/>
              <a:chExt cx="1941097" cy="1983935"/>
            </a:xfrm>
          </p:grpSpPr>
          <p:cxnSp>
            <p:nvCxnSpPr>
              <p:cNvPr id="188" name="Straight Arrow Connector 187"/>
              <p:cNvCxnSpPr/>
              <p:nvPr/>
            </p:nvCxnSpPr>
            <p:spPr>
              <a:xfrm>
                <a:off x="4272544"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89" name="Straight Arrow Connector 188"/>
              <p:cNvCxnSpPr/>
              <p:nvPr/>
            </p:nvCxnSpPr>
            <p:spPr>
              <a:xfrm>
                <a:off x="4724396"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0" name="Straight Arrow Connector 189"/>
              <p:cNvCxnSpPr/>
              <p:nvPr/>
            </p:nvCxnSpPr>
            <p:spPr>
              <a:xfrm>
                <a:off x="5031873"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p:nvPr/>
            </p:nvCxnSpPr>
            <p:spPr>
              <a:xfrm>
                <a:off x="5184273"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p:nvPr/>
            </p:nvCxnSpPr>
            <p:spPr>
              <a:xfrm>
                <a:off x="5606712"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p:nvPr/>
            </p:nvCxnSpPr>
            <p:spPr>
              <a:xfrm>
                <a:off x="5759112"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p:nvPr/>
            </p:nvCxnSpPr>
            <p:spPr>
              <a:xfrm>
                <a:off x="5906164"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6213641"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grpSp>
      </p:grpSp>
      <p:grpSp>
        <p:nvGrpSpPr>
          <p:cNvPr id="126" name="Group 125"/>
          <p:cNvGrpSpPr/>
          <p:nvPr/>
        </p:nvGrpSpPr>
        <p:grpSpPr>
          <a:xfrm>
            <a:off x="4797367" y="4090738"/>
            <a:ext cx="4189317" cy="721894"/>
            <a:chOff x="4272544" y="1745854"/>
            <a:chExt cx="2232254" cy="1983935"/>
          </a:xfrm>
        </p:grpSpPr>
        <p:cxnSp>
          <p:nvCxnSpPr>
            <p:cNvPr id="53" name="Straight Arrow Connector 52"/>
            <p:cNvCxnSpPr/>
            <p:nvPr/>
          </p:nvCxnSpPr>
          <p:spPr>
            <a:xfrm>
              <a:off x="4272544"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4424944" y="1745854"/>
              <a:ext cx="0" cy="1983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577344" y="1745854"/>
              <a:ext cx="0" cy="1983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724396"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4884818" y="1745854"/>
              <a:ext cx="0" cy="1983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031873"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184273"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323030" y="1745854"/>
              <a:ext cx="0" cy="1983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5454312" y="1745854"/>
              <a:ext cx="0" cy="1983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5606712"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5759112"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906164"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6066586" y="1745854"/>
              <a:ext cx="0" cy="1983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6213641"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6366041" y="1745854"/>
              <a:ext cx="0" cy="1983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6504798" y="1745854"/>
              <a:ext cx="0" cy="1983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sp>
        <p:nvSpPr>
          <p:cNvPr id="213" name="TextBox 212"/>
          <p:cNvSpPr txBox="1"/>
          <p:nvPr/>
        </p:nvSpPr>
        <p:spPr>
          <a:xfrm>
            <a:off x="1524000" y="4658743"/>
            <a:ext cx="2739464" cy="307777"/>
          </a:xfrm>
          <a:prstGeom prst="rect">
            <a:avLst/>
          </a:prstGeom>
          <a:noFill/>
        </p:spPr>
        <p:txBody>
          <a:bodyPr wrap="none" rtlCol="0">
            <a:spAutoFit/>
          </a:bodyPr>
          <a:lstStyle/>
          <a:p>
            <a:r>
              <a:rPr lang="en-US" dirty="0" smtClean="0">
                <a:solidFill>
                  <a:srgbClr val="FF0000"/>
                </a:solidFill>
              </a:rPr>
              <a:t>½ performance for each branch!</a:t>
            </a:r>
            <a:endParaRPr lang="en-US" dirty="0">
              <a:solidFill>
                <a:srgbClr val="FF0000"/>
              </a:solidFill>
            </a:endParaRPr>
          </a:p>
        </p:txBody>
      </p:sp>
      <p:sp>
        <p:nvSpPr>
          <p:cNvPr id="217" name="Text Placeholder 2"/>
          <p:cNvSpPr txBox="1">
            <a:spLocks/>
          </p:cNvSpPr>
          <p:nvPr/>
        </p:nvSpPr>
        <p:spPr>
          <a:xfrm>
            <a:off x="341957" y="1518591"/>
            <a:ext cx="735003" cy="757249"/>
          </a:xfrm>
          <a:prstGeom prst="rect">
            <a:avLst/>
          </a:prstGeom>
        </p:spPr>
        <p:txBody>
          <a:bodyPr vert="horz" lIns="91425" tIns="91425" rIns="91425" bIns="91425" rtlCol="0" anchor="t" anchorCtr="0">
            <a:normAutofit/>
          </a:bodyPr>
          <a:lstStyle>
            <a:lvl1pPr marL="342900" indent="-342900" algn="l" defTabSz="457200" rtl="0" eaLnBrk="1" latinLnBrk="0" hangingPunct="1">
              <a:spcBef>
                <a:spcPts val="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ts val="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ts val="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ts val="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ts val="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ts val="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ts val="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a:t>
            </a:r>
          </a:p>
          <a:p>
            <a:pPr marL="0" indent="0">
              <a:buFont typeface="Arial"/>
              <a:buNone/>
            </a:pPr>
            <a:endParaRPr lang="en-US" dirty="0">
              <a:solidFill>
                <a:srgbClr val="000000"/>
              </a:solidFill>
            </a:endParaRPr>
          </a:p>
        </p:txBody>
      </p:sp>
      <p:sp>
        <p:nvSpPr>
          <p:cNvPr id="218" name="Text Placeholder 2"/>
          <p:cNvSpPr txBox="1">
            <a:spLocks/>
          </p:cNvSpPr>
          <p:nvPr/>
        </p:nvSpPr>
        <p:spPr>
          <a:xfrm>
            <a:off x="343461" y="2011680"/>
            <a:ext cx="5531853" cy="1270000"/>
          </a:xfrm>
          <a:prstGeom prst="rect">
            <a:avLst/>
          </a:prstGeom>
        </p:spPr>
        <p:txBody>
          <a:bodyPr vert="horz" lIns="91425" tIns="91425" rIns="91425" bIns="91425" rtlCol="0" anchor="t" anchorCtr="0">
            <a:normAutofit/>
          </a:bodyPr>
          <a:lstStyle>
            <a:lvl1pPr marL="342900" indent="-342900" algn="l" defTabSz="457200" rtl="0" eaLnBrk="1" latinLnBrk="0" hangingPunct="1">
              <a:spcBef>
                <a:spcPts val="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ts val="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ts val="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ts val="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ts val="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ts val="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ts val="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if x</a:t>
            </a:r>
            <a:r>
              <a:rPr lang="en-US" baseline="-25000" dirty="0" smtClean="0"/>
              <a:t>1</a:t>
            </a:r>
            <a:r>
              <a:rPr lang="en-US" dirty="0" smtClean="0"/>
              <a:t> – x</a:t>
            </a:r>
            <a:r>
              <a:rPr lang="en-US" baseline="-25000" dirty="0" smtClean="0"/>
              <a:t>0</a:t>
            </a:r>
            <a:r>
              <a:rPr lang="en-US" dirty="0" smtClean="0"/>
              <a:t> &gt; y</a:t>
            </a:r>
            <a:r>
              <a:rPr lang="en-US" baseline="-25000" dirty="0" smtClean="0"/>
              <a:t>1</a:t>
            </a:r>
            <a:r>
              <a:rPr lang="en-US" dirty="0" smtClean="0"/>
              <a:t> – y</a:t>
            </a:r>
            <a:r>
              <a:rPr lang="en-US" baseline="-25000" dirty="0" smtClean="0"/>
              <a:t>0</a:t>
            </a:r>
            <a:r>
              <a:rPr lang="en-US" dirty="0" smtClean="0"/>
              <a:t>:		</a:t>
            </a:r>
            <a:endParaRPr lang="en-US" dirty="0">
              <a:solidFill>
                <a:srgbClr val="000000"/>
              </a:solidFill>
            </a:endParaRPr>
          </a:p>
        </p:txBody>
      </p:sp>
      <p:sp>
        <p:nvSpPr>
          <p:cNvPr id="219" name="Text Placeholder 2"/>
          <p:cNvSpPr txBox="1">
            <a:spLocks/>
          </p:cNvSpPr>
          <p:nvPr/>
        </p:nvSpPr>
        <p:spPr>
          <a:xfrm>
            <a:off x="337034" y="2507916"/>
            <a:ext cx="5531853" cy="770386"/>
          </a:xfrm>
          <a:prstGeom prst="rect">
            <a:avLst/>
          </a:prstGeom>
        </p:spPr>
        <p:txBody>
          <a:bodyPr vert="horz" lIns="91425" tIns="91425" rIns="91425" bIns="91425" rtlCol="0" anchor="t" anchorCtr="0">
            <a:normAutofit/>
          </a:bodyPr>
          <a:lstStyle>
            <a:lvl1pPr marL="342900" indent="-342900" algn="l" defTabSz="457200" rtl="0" eaLnBrk="1" latinLnBrk="0" hangingPunct="1">
              <a:spcBef>
                <a:spcPts val="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ts val="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ts val="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ts val="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ts val="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ts val="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ts val="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solidFill>
                  <a:schemeClr val="accent3">
                    <a:lumMod val="75000"/>
                  </a:schemeClr>
                </a:solidFill>
              </a:rPr>
              <a:t>		</a:t>
            </a:r>
            <a:r>
              <a:rPr lang="en-US" dirty="0" err="1" smtClean="0">
                <a:solidFill>
                  <a:schemeClr val="accent3">
                    <a:lumMod val="75000"/>
                  </a:schemeClr>
                </a:solidFill>
              </a:rPr>
              <a:t>xMajorIteration</a:t>
            </a:r>
            <a:r>
              <a:rPr lang="en-US" dirty="0" smtClean="0">
                <a:solidFill>
                  <a:schemeClr val="accent3">
                    <a:lumMod val="75000"/>
                  </a:schemeClr>
                </a:solidFill>
              </a:rPr>
              <a:t>()</a:t>
            </a:r>
          </a:p>
        </p:txBody>
      </p:sp>
      <p:sp>
        <p:nvSpPr>
          <p:cNvPr id="220" name="Text Placeholder 2"/>
          <p:cNvSpPr txBox="1">
            <a:spLocks/>
          </p:cNvSpPr>
          <p:nvPr/>
        </p:nvSpPr>
        <p:spPr>
          <a:xfrm>
            <a:off x="337034" y="3491662"/>
            <a:ext cx="5531853" cy="770386"/>
          </a:xfrm>
          <a:prstGeom prst="rect">
            <a:avLst/>
          </a:prstGeom>
        </p:spPr>
        <p:txBody>
          <a:bodyPr vert="horz" lIns="91425" tIns="91425" rIns="91425" bIns="91425" rtlCol="0" anchor="t" anchorCtr="0">
            <a:normAutofit/>
          </a:bodyPr>
          <a:lstStyle>
            <a:lvl1pPr marL="342900" indent="-342900" algn="l" defTabSz="457200" rtl="0" eaLnBrk="1" latinLnBrk="0" hangingPunct="1">
              <a:spcBef>
                <a:spcPts val="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ts val="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ts val="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ts val="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ts val="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ts val="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ts val="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solidFill>
                  <a:schemeClr val="tx2">
                    <a:lumMod val="60000"/>
                    <a:lumOff val="40000"/>
                  </a:schemeClr>
                </a:solidFill>
              </a:rPr>
              <a:t>		</a:t>
            </a:r>
            <a:r>
              <a:rPr lang="en-US" dirty="0" err="1">
                <a:solidFill>
                  <a:schemeClr val="tx2">
                    <a:lumMod val="60000"/>
                    <a:lumOff val="40000"/>
                  </a:schemeClr>
                </a:solidFill>
              </a:rPr>
              <a:t>y</a:t>
            </a:r>
            <a:r>
              <a:rPr lang="en-US" dirty="0" err="1" smtClean="0">
                <a:solidFill>
                  <a:schemeClr val="tx2">
                    <a:lumMod val="60000"/>
                    <a:lumOff val="40000"/>
                  </a:schemeClr>
                </a:solidFill>
              </a:rPr>
              <a:t>MajorIteration</a:t>
            </a:r>
            <a:r>
              <a:rPr lang="en-US" dirty="0" smtClean="0">
                <a:solidFill>
                  <a:schemeClr val="tx2">
                    <a:lumMod val="60000"/>
                    <a:lumOff val="40000"/>
                  </a:schemeClr>
                </a:solidFill>
              </a:rPr>
              <a:t>()</a:t>
            </a:r>
          </a:p>
        </p:txBody>
      </p:sp>
      <p:sp>
        <p:nvSpPr>
          <p:cNvPr id="221" name="Text Placeholder 2"/>
          <p:cNvSpPr txBox="1">
            <a:spLocks/>
          </p:cNvSpPr>
          <p:nvPr/>
        </p:nvSpPr>
        <p:spPr>
          <a:xfrm>
            <a:off x="-120166" y="2993822"/>
            <a:ext cx="5531853" cy="770386"/>
          </a:xfrm>
          <a:prstGeom prst="rect">
            <a:avLst/>
          </a:prstGeom>
        </p:spPr>
        <p:txBody>
          <a:bodyPr vert="horz" lIns="91425" tIns="91425" rIns="91425" bIns="91425" rtlCol="0" anchor="t" anchorCtr="0">
            <a:normAutofit/>
          </a:bodyPr>
          <a:lstStyle>
            <a:lvl1pPr marL="342900" indent="-342900" algn="l" defTabSz="457200" rtl="0" eaLnBrk="1" latinLnBrk="0" hangingPunct="1">
              <a:spcBef>
                <a:spcPts val="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ts val="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ts val="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ts val="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ts val="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ts val="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ts val="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		else:</a:t>
            </a:r>
          </a:p>
        </p:txBody>
      </p:sp>
      <p:sp>
        <p:nvSpPr>
          <p:cNvPr id="222" name="Text Placeholder 2"/>
          <p:cNvSpPr txBox="1">
            <a:spLocks/>
          </p:cNvSpPr>
          <p:nvPr/>
        </p:nvSpPr>
        <p:spPr>
          <a:xfrm>
            <a:off x="337034" y="3968639"/>
            <a:ext cx="735003" cy="757249"/>
          </a:xfrm>
          <a:prstGeom prst="rect">
            <a:avLst/>
          </a:prstGeom>
        </p:spPr>
        <p:txBody>
          <a:bodyPr vert="horz" lIns="91425" tIns="91425" rIns="91425" bIns="91425" rtlCol="0" anchor="t" anchorCtr="0">
            <a:normAutofit/>
          </a:bodyPr>
          <a:lstStyle>
            <a:lvl1pPr marL="342900" indent="-342900" algn="l" defTabSz="457200" rtl="0" eaLnBrk="1" latinLnBrk="0" hangingPunct="1">
              <a:spcBef>
                <a:spcPts val="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ts val="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ts val="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ts val="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ts val="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ts val="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ts val="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a:t>
            </a:r>
          </a:p>
          <a:p>
            <a:pPr marL="0" indent="0">
              <a:buFont typeface="Arial"/>
              <a:buNone/>
            </a:pPr>
            <a:endParaRPr lang="en-US" dirty="0">
              <a:solidFill>
                <a:srgbClr val="000000"/>
              </a:solidFill>
            </a:endParaRPr>
          </a:p>
        </p:txBody>
      </p:sp>
    </p:spTree>
    <p:extLst>
      <p:ext uri="{BB962C8B-B14F-4D97-AF65-F5344CB8AC3E}">
        <p14:creationId xmlns:p14="http://schemas.microsoft.com/office/powerpoint/2010/main" val="29907170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1"/>
      <p:bldP spid="217" grpId="0"/>
      <p:bldP spid="218" grpId="0"/>
      <p:bldP spid="219" grpId="0"/>
      <p:bldP spid="220" grpId="0"/>
      <p:bldP spid="221" grpId="0"/>
      <p:bldP spid="2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Divergence</a:t>
            </a:r>
            <a:endParaRPr lang="en-US" dirty="0"/>
          </a:p>
        </p:txBody>
      </p:sp>
      <p:sp>
        <p:nvSpPr>
          <p:cNvPr id="3" name="Text Placeholder 2"/>
          <p:cNvSpPr>
            <a:spLocks noGrp="1"/>
          </p:cNvSpPr>
          <p:nvPr>
            <p:ph type="body" idx="1"/>
          </p:nvPr>
        </p:nvSpPr>
        <p:spPr>
          <a:xfrm>
            <a:off x="341957" y="2275840"/>
            <a:ext cx="5531853" cy="731520"/>
          </a:xfrm>
        </p:spPr>
        <p:txBody>
          <a:bodyPr>
            <a:normAutofit/>
          </a:bodyPr>
          <a:lstStyle/>
          <a:p>
            <a:pPr marL="0" indent="0">
              <a:buNone/>
            </a:pPr>
            <a:r>
              <a:rPr lang="en-US" dirty="0" err="1" smtClean="0"/>
              <a:t>permuteAxes</a:t>
            </a:r>
            <a:r>
              <a:rPr lang="en-US" dirty="0" smtClean="0"/>
              <a:t>()</a:t>
            </a:r>
          </a:p>
        </p:txBody>
      </p:sp>
      <p:sp>
        <p:nvSpPr>
          <p:cNvPr id="5" name="Rectangle 4"/>
          <p:cNvSpPr/>
          <p:nvPr/>
        </p:nvSpPr>
        <p:spPr>
          <a:xfrm>
            <a:off x="6918324" y="184562"/>
            <a:ext cx="2125980" cy="95669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grpSp>
        <p:nvGrpSpPr>
          <p:cNvPr id="127" name="Group 126"/>
          <p:cNvGrpSpPr/>
          <p:nvPr/>
        </p:nvGrpSpPr>
        <p:grpSpPr>
          <a:xfrm>
            <a:off x="7081345" y="258951"/>
            <a:ext cx="1794042" cy="844382"/>
            <a:chOff x="4272544" y="1745854"/>
            <a:chExt cx="2232254" cy="1983935"/>
          </a:xfrm>
        </p:grpSpPr>
        <p:cxnSp>
          <p:nvCxnSpPr>
            <p:cNvPr id="128" name="Straight Arrow Connector 127"/>
            <p:cNvCxnSpPr/>
            <p:nvPr/>
          </p:nvCxnSpPr>
          <p:spPr>
            <a:xfrm>
              <a:off x="4272544"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4424944"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4577344"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4724396"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4884818"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5031873"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a:off x="5184273"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5323030"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a:off x="5454312"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a:off x="5606712"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a:off x="5759112"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a:off x="5906164"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6066586"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6213641"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6366041"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a:off x="6504798" y="1745854"/>
              <a:ext cx="0" cy="19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96" name="Group 195"/>
          <p:cNvGrpSpPr/>
          <p:nvPr/>
        </p:nvGrpSpPr>
        <p:grpSpPr>
          <a:xfrm>
            <a:off x="4797367" y="1518591"/>
            <a:ext cx="4189317" cy="887725"/>
            <a:chOff x="4272544" y="1745854"/>
            <a:chExt cx="2232254" cy="1983935"/>
          </a:xfrm>
        </p:grpSpPr>
        <p:cxnSp>
          <p:nvCxnSpPr>
            <p:cNvPr id="197" name="Straight Arrow Connector 196"/>
            <p:cNvCxnSpPr/>
            <p:nvPr/>
          </p:nvCxnSpPr>
          <p:spPr>
            <a:xfrm>
              <a:off x="4272544"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8" name="Straight Arrow Connector 197"/>
            <p:cNvCxnSpPr/>
            <p:nvPr/>
          </p:nvCxnSpPr>
          <p:spPr>
            <a:xfrm>
              <a:off x="4424944"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199" name="Straight Arrow Connector 198"/>
            <p:cNvCxnSpPr/>
            <p:nvPr/>
          </p:nvCxnSpPr>
          <p:spPr>
            <a:xfrm>
              <a:off x="4577344"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a:off x="4724396"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4884818"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p:nvPr/>
          </p:nvCxnSpPr>
          <p:spPr>
            <a:xfrm>
              <a:off x="5031873"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a:off x="5184273"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p:nvPr/>
          </p:nvCxnSpPr>
          <p:spPr>
            <a:xfrm>
              <a:off x="5323030"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p:nvPr/>
          </p:nvCxnSpPr>
          <p:spPr>
            <a:xfrm>
              <a:off x="5454312"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06" name="Straight Arrow Connector 205"/>
            <p:cNvCxnSpPr/>
            <p:nvPr/>
          </p:nvCxnSpPr>
          <p:spPr>
            <a:xfrm>
              <a:off x="5606712"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a:off x="5759112"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8" name="Straight Arrow Connector 207"/>
            <p:cNvCxnSpPr/>
            <p:nvPr/>
          </p:nvCxnSpPr>
          <p:spPr>
            <a:xfrm>
              <a:off x="5906164"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a:off x="6066586"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10" name="Straight Arrow Connector 209"/>
            <p:cNvCxnSpPr/>
            <p:nvPr/>
          </p:nvCxnSpPr>
          <p:spPr>
            <a:xfrm>
              <a:off x="6213641" y="1745854"/>
              <a:ext cx="0" cy="1983935"/>
            </a:xfrm>
            <a:prstGeom prst="straightConnector1">
              <a:avLst/>
            </a:prstGeom>
            <a:ln w="50800">
              <a:solidFill>
                <a:schemeClr val="accent3">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p:nvPr/>
          </p:nvCxnSpPr>
          <p:spPr>
            <a:xfrm>
              <a:off x="6366041"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cxnSp>
          <p:nvCxnSpPr>
            <p:cNvPr id="212" name="Straight Arrow Connector 211"/>
            <p:cNvCxnSpPr/>
            <p:nvPr/>
          </p:nvCxnSpPr>
          <p:spPr>
            <a:xfrm>
              <a:off x="6504798" y="1745854"/>
              <a:ext cx="0" cy="1983935"/>
            </a:xfrm>
            <a:prstGeom prst="straightConnector1">
              <a:avLst/>
            </a:prstGeom>
            <a:ln w="50800">
              <a:tailEnd type="none"/>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4797367" y="2406316"/>
            <a:ext cx="4189317" cy="817346"/>
            <a:chOff x="4797367" y="2406316"/>
            <a:chExt cx="4189317" cy="814404"/>
          </a:xfrm>
        </p:grpSpPr>
        <p:grpSp>
          <p:nvGrpSpPr>
            <p:cNvPr id="144" name="Group 143"/>
            <p:cNvGrpSpPr/>
            <p:nvPr/>
          </p:nvGrpSpPr>
          <p:grpSpPr>
            <a:xfrm>
              <a:off x="5083379" y="2406316"/>
              <a:ext cx="3903305" cy="814404"/>
              <a:chOff x="4424944" y="1745854"/>
              <a:chExt cx="2079854" cy="1983935"/>
            </a:xfrm>
          </p:grpSpPr>
          <p:cxnSp>
            <p:nvCxnSpPr>
              <p:cNvPr id="146" name="Straight Arrow Connector 145"/>
              <p:cNvCxnSpPr/>
              <p:nvPr/>
            </p:nvCxnSpPr>
            <p:spPr>
              <a:xfrm>
                <a:off x="4424944" y="1745854"/>
                <a:ext cx="0" cy="1983935"/>
              </a:xfrm>
              <a:prstGeom prst="straightConnector1">
                <a:avLst/>
              </a:prstGeom>
              <a:ln w="50800">
                <a:gradFill flip="none" rotWithShape="1">
                  <a:gsLst>
                    <a:gs pos="0">
                      <a:schemeClr val="accent1"/>
                    </a:gs>
                    <a:gs pos="100000">
                      <a:schemeClr val="accent3">
                        <a:lumMod val="75000"/>
                      </a:schemeClr>
                    </a:gs>
                  </a:gsLst>
                  <a:lin ang="5580000" scaled="0"/>
                  <a:tileRect/>
                </a:gra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a:off x="4577344" y="1745854"/>
                <a:ext cx="0" cy="1983935"/>
              </a:xfrm>
              <a:prstGeom prst="straightConnector1">
                <a:avLst/>
              </a:prstGeom>
              <a:ln w="50800">
                <a:gradFill flip="none" rotWithShape="1">
                  <a:gsLst>
                    <a:gs pos="0">
                      <a:schemeClr val="accent1"/>
                    </a:gs>
                    <a:gs pos="100000">
                      <a:schemeClr val="accent3">
                        <a:lumMod val="75000"/>
                      </a:schemeClr>
                    </a:gs>
                  </a:gsLst>
                  <a:lin ang="5580000" scaled="0"/>
                  <a:tileRect/>
                </a:gra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4884818" y="1745854"/>
                <a:ext cx="0" cy="1983935"/>
              </a:xfrm>
              <a:prstGeom prst="straightConnector1">
                <a:avLst/>
              </a:prstGeom>
              <a:ln w="50800">
                <a:gradFill flip="none" rotWithShape="1">
                  <a:gsLst>
                    <a:gs pos="0">
                      <a:schemeClr val="accent1"/>
                    </a:gs>
                    <a:gs pos="100000">
                      <a:schemeClr val="accent3">
                        <a:lumMod val="75000"/>
                      </a:schemeClr>
                    </a:gs>
                  </a:gsLst>
                  <a:lin ang="5580000" scaled="0"/>
                  <a:tileRect/>
                </a:gra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a:off x="5323030" y="1745854"/>
                <a:ext cx="0" cy="1983935"/>
              </a:xfrm>
              <a:prstGeom prst="straightConnector1">
                <a:avLst/>
              </a:prstGeom>
              <a:ln w="50800">
                <a:gradFill flip="none" rotWithShape="1">
                  <a:gsLst>
                    <a:gs pos="0">
                      <a:schemeClr val="accent1"/>
                    </a:gs>
                    <a:gs pos="100000">
                      <a:schemeClr val="accent3">
                        <a:lumMod val="75000"/>
                      </a:schemeClr>
                    </a:gs>
                  </a:gsLst>
                  <a:lin ang="5580000" scaled="0"/>
                  <a:tileRect/>
                </a:gra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5454312" y="1745854"/>
                <a:ext cx="0" cy="1983935"/>
              </a:xfrm>
              <a:prstGeom prst="straightConnector1">
                <a:avLst/>
              </a:prstGeom>
              <a:ln w="50800">
                <a:gradFill flip="none" rotWithShape="1">
                  <a:gsLst>
                    <a:gs pos="0">
                      <a:schemeClr val="accent1"/>
                    </a:gs>
                    <a:gs pos="100000">
                      <a:schemeClr val="accent3">
                        <a:lumMod val="75000"/>
                      </a:schemeClr>
                    </a:gs>
                  </a:gsLst>
                  <a:lin ang="5580000" scaled="0"/>
                  <a:tileRect/>
                </a:gra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6066586" y="1745854"/>
                <a:ext cx="0" cy="1983935"/>
              </a:xfrm>
              <a:prstGeom prst="straightConnector1">
                <a:avLst/>
              </a:prstGeom>
              <a:ln w="50800">
                <a:gradFill flip="none" rotWithShape="1">
                  <a:gsLst>
                    <a:gs pos="0">
                      <a:schemeClr val="accent1"/>
                    </a:gs>
                    <a:gs pos="100000">
                      <a:schemeClr val="accent3">
                        <a:lumMod val="75000"/>
                      </a:schemeClr>
                    </a:gs>
                  </a:gsLst>
                  <a:lin ang="5580000" scaled="0"/>
                  <a:tileRect/>
                </a:gra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6366041" y="1745854"/>
                <a:ext cx="0" cy="1983935"/>
              </a:xfrm>
              <a:prstGeom prst="straightConnector1">
                <a:avLst/>
              </a:prstGeom>
              <a:ln w="50800">
                <a:gradFill flip="none" rotWithShape="1">
                  <a:gsLst>
                    <a:gs pos="0">
                      <a:schemeClr val="accent1"/>
                    </a:gs>
                    <a:gs pos="100000">
                      <a:schemeClr val="accent3">
                        <a:lumMod val="75000"/>
                      </a:schemeClr>
                    </a:gs>
                  </a:gsLst>
                  <a:lin ang="5580000" scaled="0"/>
                  <a:tileRect/>
                </a:gra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6504798" y="1745854"/>
                <a:ext cx="0" cy="1983935"/>
              </a:xfrm>
              <a:prstGeom prst="straightConnector1">
                <a:avLst/>
              </a:prstGeom>
              <a:ln w="50800">
                <a:gradFill flip="none" rotWithShape="1">
                  <a:gsLst>
                    <a:gs pos="0">
                      <a:schemeClr val="accent1"/>
                    </a:gs>
                    <a:gs pos="100000">
                      <a:schemeClr val="accent3">
                        <a:lumMod val="75000"/>
                      </a:schemeClr>
                    </a:gs>
                  </a:gsLst>
                  <a:lin ang="5580000" scaled="0"/>
                  <a:tileRect/>
                </a:gradFill>
                <a:prstDash val="solid"/>
                <a:tailEnd type="none"/>
              </a:ln>
            </p:spPr>
            <p:style>
              <a:lnRef idx="2">
                <a:schemeClr val="accent1"/>
              </a:lnRef>
              <a:fillRef idx="0">
                <a:schemeClr val="accent1"/>
              </a:fillRef>
              <a:effectRef idx="1">
                <a:schemeClr val="accent1"/>
              </a:effectRef>
              <a:fontRef idx="minor">
                <a:schemeClr val="tx1"/>
              </a:fontRef>
            </p:style>
          </p:cxnSp>
        </p:grpSp>
        <p:grpSp>
          <p:nvGrpSpPr>
            <p:cNvPr id="187" name="Group 186"/>
            <p:cNvGrpSpPr/>
            <p:nvPr/>
          </p:nvGrpSpPr>
          <p:grpSpPr>
            <a:xfrm>
              <a:off x="4797367" y="2406316"/>
              <a:ext cx="3642896" cy="814404"/>
              <a:chOff x="4272544" y="1745854"/>
              <a:chExt cx="1941097" cy="1983935"/>
            </a:xfrm>
          </p:grpSpPr>
          <p:cxnSp>
            <p:nvCxnSpPr>
              <p:cNvPr id="188" name="Straight Arrow Connector 187"/>
              <p:cNvCxnSpPr/>
              <p:nvPr/>
            </p:nvCxnSpPr>
            <p:spPr>
              <a:xfrm>
                <a:off x="4272544"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89" name="Straight Arrow Connector 188"/>
              <p:cNvCxnSpPr/>
              <p:nvPr/>
            </p:nvCxnSpPr>
            <p:spPr>
              <a:xfrm>
                <a:off x="4724396"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90" name="Straight Arrow Connector 189"/>
              <p:cNvCxnSpPr/>
              <p:nvPr/>
            </p:nvCxnSpPr>
            <p:spPr>
              <a:xfrm>
                <a:off x="5031873"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p:nvPr/>
            </p:nvCxnSpPr>
            <p:spPr>
              <a:xfrm>
                <a:off x="5184273"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p:nvPr/>
            </p:nvCxnSpPr>
            <p:spPr>
              <a:xfrm>
                <a:off x="5606712"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p:nvPr/>
            </p:nvCxnSpPr>
            <p:spPr>
              <a:xfrm>
                <a:off x="5759112"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p:nvPr/>
            </p:nvCxnSpPr>
            <p:spPr>
              <a:xfrm>
                <a:off x="5906164"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6213641"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grpSp>
      </p:grpSp>
      <p:grpSp>
        <p:nvGrpSpPr>
          <p:cNvPr id="6" name="Group 5"/>
          <p:cNvGrpSpPr/>
          <p:nvPr/>
        </p:nvGrpSpPr>
        <p:grpSpPr>
          <a:xfrm>
            <a:off x="4797367" y="3213502"/>
            <a:ext cx="4189317" cy="880178"/>
            <a:chOff x="4797367" y="3213502"/>
            <a:chExt cx="4189317" cy="880178"/>
          </a:xfrm>
        </p:grpSpPr>
        <p:grpSp>
          <p:nvGrpSpPr>
            <p:cNvPr id="161" name="Group 160"/>
            <p:cNvGrpSpPr/>
            <p:nvPr/>
          </p:nvGrpSpPr>
          <p:grpSpPr>
            <a:xfrm>
              <a:off x="5083379" y="3223662"/>
              <a:ext cx="3903305" cy="870018"/>
              <a:chOff x="4424944" y="1745854"/>
              <a:chExt cx="2079854" cy="1983935"/>
            </a:xfrm>
          </p:grpSpPr>
          <p:cxnSp>
            <p:nvCxnSpPr>
              <p:cNvPr id="162" name="Straight Arrow Connector 161"/>
              <p:cNvCxnSpPr/>
              <p:nvPr/>
            </p:nvCxnSpPr>
            <p:spPr>
              <a:xfrm>
                <a:off x="4424944"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4577344"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a:off x="4884818"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a:off x="5323030"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5454312"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a:off x="6066586"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a:off x="6366041"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a:off x="6504798"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grpSp>
        <p:grpSp>
          <p:nvGrpSpPr>
            <p:cNvPr id="170" name="Group 169"/>
            <p:cNvGrpSpPr/>
            <p:nvPr/>
          </p:nvGrpSpPr>
          <p:grpSpPr>
            <a:xfrm>
              <a:off x="4797367" y="3213502"/>
              <a:ext cx="3642897" cy="880178"/>
              <a:chOff x="4272544" y="1745854"/>
              <a:chExt cx="1941097" cy="1983935"/>
            </a:xfrm>
          </p:grpSpPr>
          <p:cxnSp>
            <p:nvCxnSpPr>
              <p:cNvPr id="171" name="Straight Arrow Connector 170"/>
              <p:cNvCxnSpPr/>
              <p:nvPr/>
            </p:nvCxnSpPr>
            <p:spPr>
              <a:xfrm>
                <a:off x="4272544"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a:off x="4724396"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5031873"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5184273"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a:off x="5606712"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5759112"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5906164"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a:off x="6213641" y="1745854"/>
                <a:ext cx="0" cy="1983935"/>
              </a:xfrm>
              <a:prstGeom prst="straightConnector1">
                <a:avLst/>
              </a:prstGeom>
              <a:ln w="50800">
                <a:solidFill>
                  <a:schemeClr val="accent3">
                    <a:lumMod val="75000"/>
                  </a:schemeClr>
                </a:solidFill>
                <a:prstDash val="solid"/>
                <a:tailEnd type="none"/>
              </a:ln>
            </p:spPr>
            <p:style>
              <a:lnRef idx="2">
                <a:schemeClr val="accent1"/>
              </a:lnRef>
              <a:fillRef idx="0">
                <a:schemeClr val="accent1"/>
              </a:fillRef>
              <a:effectRef idx="1">
                <a:schemeClr val="accent1"/>
              </a:effectRef>
              <a:fontRef idx="minor">
                <a:schemeClr val="tx1"/>
              </a:fontRef>
            </p:style>
          </p:cxnSp>
        </p:grpSp>
      </p:grpSp>
      <p:grpSp>
        <p:nvGrpSpPr>
          <p:cNvPr id="126" name="Group 125"/>
          <p:cNvGrpSpPr/>
          <p:nvPr/>
        </p:nvGrpSpPr>
        <p:grpSpPr>
          <a:xfrm>
            <a:off x="4797367" y="4090738"/>
            <a:ext cx="4189317" cy="721894"/>
            <a:chOff x="4272544" y="1745854"/>
            <a:chExt cx="2232254" cy="1983935"/>
          </a:xfrm>
        </p:grpSpPr>
        <p:cxnSp>
          <p:nvCxnSpPr>
            <p:cNvPr id="53" name="Straight Arrow Connector 52"/>
            <p:cNvCxnSpPr/>
            <p:nvPr/>
          </p:nvCxnSpPr>
          <p:spPr>
            <a:xfrm>
              <a:off x="4272544"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4424944"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577344"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724396"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4884818"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031873"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184273"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323030"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5454312"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5606712"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5759112"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906164"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6066586"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6213641"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6366041"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6504798" y="1745854"/>
              <a:ext cx="0" cy="1983935"/>
            </a:xfrm>
            <a:prstGeom prst="straightConnector1">
              <a:avLst/>
            </a:prstGeom>
            <a:ln w="50800">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94" name="Text Placeholder 2"/>
          <p:cNvSpPr txBox="1">
            <a:spLocks/>
          </p:cNvSpPr>
          <p:nvPr/>
        </p:nvSpPr>
        <p:spPr>
          <a:xfrm>
            <a:off x="341957" y="1518591"/>
            <a:ext cx="735003" cy="757249"/>
          </a:xfrm>
          <a:prstGeom prst="rect">
            <a:avLst/>
          </a:prstGeom>
        </p:spPr>
        <p:txBody>
          <a:bodyPr vert="horz" lIns="91425" tIns="91425" rIns="91425" bIns="91425" rtlCol="0" anchor="t" anchorCtr="0">
            <a:normAutofit/>
          </a:bodyPr>
          <a:lstStyle>
            <a:lvl1pPr marL="342900" indent="-342900" algn="l" defTabSz="457200" rtl="0" eaLnBrk="1" latinLnBrk="0" hangingPunct="1">
              <a:spcBef>
                <a:spcPts val="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ts val="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ts val="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ts val="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ts val="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ts val="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ts val="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a:t>
            </a:r>
          </a:p>
          <a:p>
            <a:pPr marL="0" indent="0">
              <a:buFont typeface="Arial"/>
              <a:buNone/>
            </a:pPr>
            <a:endParaRPr lang="en-US" dirty="0">
              <a:solidFill>
                <a:srgbClr val="000000"/>
              </a:solidFill>
            </a:endParaRPr>
          </a:p>
        </p:txBody>
      </p:sp>
      <p:sp>
        <p:nvSpPr>
          <p:cNvPr id="95" name="Text Placeholder 2"/>
          <p:cNvSpPr txBox="1">
            <a:spLocks/>
          </p:cNvSpPr>
          <p:nvPr/>
        </p:nvSpPr>
        <p:spPr>
          <a:xfrm>
            <a:off x="-568960" y="3130404"/>
            <a:ext cx="4200893" cy="770386"/>
          </a:xfrm>
          <a:prstGeom prst="rect">
            <a:avLst/>
          </a:prstGeom>
        </p:spPr>
        <p:txBody>
          <a:bodyPr vert="horz" lIns="91425" tIns="91425" rIns="91425" bIns="91425" rtlCol="0" anchor="t" anchorCtr="0">
            <a:normAutofit/>
          </a:bodyPr>
          <a:lstStyle>
            <a:lvl1pPr marL="342900" indent="-342900" algn="l" defTabSz="457200" rtl="0" eaLnBrk="1" latinLnBrk="0" hangingPunct="1">
              <a:spcBef>
                <a:spcPts val="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ts val="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ts val="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ts val="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ts val="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ts val="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ts val="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solidFill>
                  <a:schemeClr val="accent3">
                    <a:lumMod val="75000"/>
                  </a:schemeClr>
                </a:solidFill>
              </a:rPr>
              <a:t>		</a:t>
            </a:r>
            <a:r>
              <a:rPr lang="en-US" dirty="0" err="1" smtClean="0">
                <a:solidFill>
                  <a:schemeClr val="accent3">
                    <a:lumMod val="75000"/>
                  </a:schemeClr>
                </a:solidFill>
              </a:rPr>
              <a:t>xMajorIteration</a:t>
            </a:r>
            <a:r>
              <a:rPr lang="en-US" dirty="0" smtClean="0">
                <a:solidFill>
                  <a:schemeClr val="accent3">
                    <a:lumMod val="75000"/>
                  </a:schemeClr>
                </a:solidFill>
              </a:rPr>
              <a:t>()</a:t>
            </a:r>
          </a:p>
        </p:txBody>
      </p:sp>
      <p:sp>
        <p:nvSpPr>
          <p:cNvPr id="96" name="Text Placeholder 2"/>
          <p:cNvSpPr txBox="1">
            <a:spLocks/>
          </p:cNvSpPr>
          <p:nvPr/>
        </p:nvSpPr>
        <p:spPr>
          <a:xfrm>
            <a:off x="341957" y="3800077"/>
            <a:ext cx="735003" cy="757249"/>
          </a:xfrm>
          <a:prstGeom prst="rect">
            <a:avLst/>
          </a:prstGeom>
        </p:spPr>
        <p:txBody>
          <a:bodyPr vert="horz" lIns="91425" tIns="91425" rIns="91425" bIns="91425" rtlCol="0" anchor="t" anchorCtr="0">
            <a:normAutofit/>
          </a:bodyPr>
          <a:lstStyle>
            <a:lvl1pPr marL="342900" indent="-342900" algn="l" defTabSz="457200" rtl="0" eaLnBrk="1" latinLnBrk="0" hangingPunct="1">
              <a:spcBef>
                <a:spcPts val="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ts val="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ts val="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ts val="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ts val="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ts val="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ts val="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a:t>
            </a:r>
          </a:p>
          <a:p>
            <a:pPr marL="0" indent="0">
              <a:buFont typeface="Arial"/>
              <a:buNone/>
            </a:pPr>
            <a:endParaRPr lang="en-US" dirty="0">
              <a:solidFill>
                <a:srgbClr val="000000"/>
              </a:solidFill>
            </a:endParaRPr>
          </a:p>
        </p:txBody>
      </p:sp>
      <p:sp>
        <p:nvSpPr>
          <p:cNvPr id="97" name="TextBox 96"/>
          <p:cNvSpPr txBox="1"/>
          <p:nvPr/>
        </p:nvSpPr>
        <p:spPr>
          <a:xfrm>
            <a:off x="7618807" y="1094947"/>
            <a:ext cx="613607" cy="307777"/>
          </a:xfrm>
          <a:prstGeom prst="rect">
            <a:avLst/>
          </a:prstGeom>
          <a:noFill/>
        </p:spPr>
        <p:txBody>
          <a:bodyPr wrap="none" rtlCol="0">
            <a:spAutoFit/>
          </a:bodyPr>
          <a:lstStyle/>
          <a:p>
            <a:r>
              <a:rPr lang="en-US" dirty="0" smtClean="0"/>
              <a:t>Warp</a:t>
            </a:r>
            <a:endParaRPr lang="en-US" dirty="0"/>
          </a:p>
        </p:txBody>
      </p:sp>
      <p:sp>
        <p:nvSpPr>
          <p:cNvPr id="99" name="TextBox 98"/>
          <p:cNvSpPr txBox="1"/>
          <p:nvPr/>
        </p:nvSpPr>
        <p:spPr>
          <a:xfrm>
            <a:off x="1524000" y="4658743"/>
            <a:ext cx="1392241" cy="307777"/>
          </a:xfrm>
          <a:prstGeom prst="rect">
            <a:avLst/>
          </a:prstGeom>
          <a:noFill/>
        </p:spPr>
        <p:txBody>
          <a:bodyPr wrap="none" rtlCol="0">
            <a:spAutoFit/>
          </a:bodyPr>
          <a:lstStyle/>
          <a:p>
            <a:r>
              <a:rPr lang="en-US" dirty="0" smtClean="0">
                <a:solidFill>
                  <a:srgbClr val="FF0000"/>
                </a:solidFill>
              </a:rPr>
              <a:t>No divergence!</a:t>
            </a:r>
            <a:endParaRPr lang="en-US" dirty="0">
              <a:solidFill>
                <a:srgbClr val="FF0000"/>
              </a:solidFill>
            </a:endParaRPr>
          </a:p>
        </p:txBody>
      </p:sp>
    </p:spTree>
    <p:extLst>
      <p:ext uri="{BB962C8B-B14F-4D97-AF65-F5344CB8AC3E}">
        <p14:creationId xmlns:p14="http://schemas.microsoft.com/office/powerpoint/2010/main" val="953927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4" grpId="0"/>
      <p:bldP spid="95" grpId="0"/>
      <p:bldP spid="96" grpId="0"/>
      <p:bldP spid="9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Optimizations</a:t>
            </a:r>
            <a:endParaRPr lang="en-US" dirty="0"/>
          </a:p>
        </p:txBody>
      </p:sp>
      <p:sp>
        <p:nvSpPr>
          <p:cNvPr id="3" name="Text Placeholder 2"/>
          <p:cNvSpPr>
            <a:spLocks noGrp="1"/>
          </p:cNvSpPr>
          <p:nvPr>
            <p:ph type="body" idx="1"/>
          </p:nvPr>
        </p:nvSpPr>
        <p:spPr/>
        <p:txBody>
          <a:bodyPr>
            <a:normAutofit fontScale="77500" lnSpcReduction="20000"/>
          </a:bodyPr>
          <a:lstStyle/>
          <a:p>
            <a:pPr marL="457200" indent="-457200">
              <a:buFont typeface="Arial"/>
              <a:buChar char="•"/>
            </a:pPr>
            <a:r>
              <a:rPr lang="en-US" dirty="0" smtClean="0"/>
              <a:t>Divergence</a:t>
            </a:r>
          </a:p>
          <a:p>
            <a:pPr marL="857250" lvl="1" indent="-457200">
              <a:buFont typeface="Arial"/>
              <a:buChar char="•"/>
            </a:pPr>
            <a:r>
              <a:rPr lang="en-US" dirty="0" smtClean="0"/>
              <a:t>Permute axes for 8x improvement</a:t>
            </a:r>
          </a:p>
          <a:p>
            <a:pPr marL="857250" lvl="1" indent="-457200">
              <a:buFont typeface="Arial"/>
              <a:buChar char="•"/>
            </a:pPr>
            <a:r>
              <a:rPr lang="en-US" dirty="0" smtClean="0"/>
              <a:t>Displace 0-pixel lines to avoid degenerate special case</a:t>
            </a:r>
          </a:p>
          <a:p>
            <a:pPr marL="457200" indent="-457200">
              <a:buFont typeface="Arial"/>
              <a:buChar char="•"/>
            </a:pPr>
            <a:r>
              <a:rPr lang="en-US" dirty="0" smtClean="0"/>
              <a:t>Operation count</a:t>
            </a:r>
          </a:p>
          <a:p>
            <a:pPr marL="857250" lvl="1" indent="-457200">
              <a:buFont typeface="Arial"/>
              <a:buChar char="•"/>
            </a:pPr>
            <a:r>
              <a:rPr lang="en-US" dirty="0" smtClean="0"/>
              <a:t>Clip to z outside the loop</a:t>
            </a:r>
          </a:p>
          <a:p>
            <a:pPr marL="857250" lvl="1" indent="-457200">
              <a:buFont typeface="Arial"/>
              <a:buChar char="•"/>
            </a:pPr>
            <a:r>
              <a:rPr lang="en-US" dirty="0" smtClean="0"/>
              <a:t>Compute homogeneous-space derivatives on iteration axis, use only FMUL for inner loop</a:t>
            </a:r>
          </a:p>
          <a:p>
            <a:pPr marL="857250" lvl="1" indent="-457200">
              <a:buFont typeface="Arial"/>
              <a:buChar char="•"/>
            </a:pPr>
            <a:r>
              <a:rPr lang="en-US" dirty="0" smtClean="0"/>
              <a:t>Use depth-buffer boundary to avoid explicit XY</a:t>
            </a:r>
          </a:p>
          <a:p>
            <a:pPr marL="457200" indent="-457200"/>
            <a:r>
              <a:rPr lang="en-US" dirty="0" smtClean="0"/>
              <a:t>Others</a:t>
            </a:r>
            <a:endParaRPr lang="en-US" dirty="0"/>
          </a:p>
          <a:p>
            <a:pPr marL="857250" lvl="1" indent="-457200">
              <a:buFont typeface="Arial"/>
              <a:buChar char="•"/>
            </a:pPr>
            <a:r>
              <a:rPr lang="en-US" dirty="0"/>
              <a:t>Favor multiplying by </a:t>
            </a:r>
            <a:r>
              <a:rPr lang="en-US" dirty="0" err="1"/>
              <a:t>precomputed</a:t>
            </a:r>
            <a:r>
              <a:rPr lang="en-US" dirty="0"/>
              <a:t> inverses instead of </a:t>
            </a:r>
            <a:r>
              <a:rPr lang="en-US" dirty="0" smtClean="0"/>
              <a:t>dividing</a:t>
            </a:r>
          </a:p>
          <a:p>
            <a:pPr marL="857250" lvl="1" indent="-457200">
              <a:buFont typeface="Arial"/>
              <a:buChar char="•"/>
            </a:pPr>
            <a:r>
              <a:rPr lang="en-US" dirty="0" smtClean="0"/>
              <a:t>Minimize peak register count</a:t>
            </a:r>
          </a:p>
        </p:txBody>
      </p:sp>
    </p:spTree>
    <p:extLst>
      <p:ext uri="{BB962C8B-B14F-4D97-AF65-F5344CB8AC3E}">
        <p14:creationId xmlns:p14="http://schemas.microsoft.com/office/powerpoint/2010/main" val="412210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a:t>
            </a:r>
            <a:endParaRPr lang="en-US" dirty="0"/>
          </a:p>
        </p:txBody>
      </p:sp>
      <p:sp>
        <p:nvSpPr>
          <p:cNvPr id="3" name="Text Placeholder 2"/>
          <p:cNvSpPr>
            <a:spLocks noGrp="1"/>
          </p:cNvSpPr>
          <p:nvPr>
            <p:ph type="body" idx="1"/>
          </p:nvPr>
        </p:nvSpPr>
        <p:spPr/>
        <p:txBody>
          <a:bodyPr>
            <a:normAutofit/>
          </a:bodyPr>
          <a:lstStyle/>
          <a:p>
            <a:pPr marL="457200" indent="-457200"/>
            <a:r>
              <a:rPr lang="en-US" dirty="0" smtClean="0"/>
              <a:t>Max iteration count</a:t>
            </a:r>
            <a:endParaRPr lang="en-US" dirty="0"/>
          </a:p>
          <a:p>
            <a:pPr marL="457200" indent="-457200"/>
            <a:r>
              <a:rPr lang="en-US" dirty="0"/>
              <a:t>Max </a:t>
            </a:r>
            <a:r>
              <a:rPr lang="en-US" dirty="0" smtClean="0"/>
              <a:t>3D trace distance</a:t>
            </a:r>
          </a:p>
          <a:p>
            <a:pPr marL="457200" indent="-457200"/>
            <a:r>
              <a:rPr lang="en-US" dirty="0" smtClean="0"/>
              <a:t>Sampling stride (for </a:t>
            </a:r>
            <a:r>
              <a:rPr lang="en-US" dirty="0" err="1" smtClean="0"/>
              <a:t>perf</a:t>
            </a:r>
            <a:r>
              <a:rPr lang="en-US" dirty="0" smtClean="0"/>
              <a:t>.; stride=1 is regular)</a:t>
            </a:r>
          </a:p>
          <a:p>
            <a:pPr marL="457200" indent="-457200">
              <a:buFont typeface="Arial"/>
              <a:buChar char="•"/>
            </a:pPr>
            <a:r>
              <a:rPr lang="en-US" dirty="0" smtClean="0"/>
              <a:t>Jitter</a:t>
            </a:r>
          </a:p>
          <a:p>
            <a:pPr marL="457200" indent="-457200">
              <a:buFont typeface="Arial"/>
              <a:buChar char="•"/>
            </a:pPr>
            <a:r>
              <a:rPr lang="en-US" dirty="0" smtClean="0"/>
              <a:t>Depth buffer thickness</a:t>
            </a:r>
          </a:p>
          <a:p>
            <a:pPr marL="457200" indent="-457200">
              <a:buFont typeface="Arial"/>
              <a:buChar char="•"/>
            </a:pPr>
            <a:r>
              <a:rPr lang="en-US" dirty="0" smtClean="0"/>
              <a:t>Number of layers</a:t>
            </a:r>
          </a:p>
        </p:txBody>
      </p:sp>
    </p:spTree>
    <p:extLst>
      <p:ext uri="{BB962C8B-B14F-4D97-AF65-F5344CB8AC3E}">
        <p14:creationId xmlns:p14="http://schemas.microsoft.com/office/powerpoint/2010/main" val="2826396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Jittered Sampling Reduces Banding</a:t>
            </a:r>
            <a:endParaRPr lang="en-US" dirty="0"/>
          </a:p>
        </p:txBody>
      </p:sp>
      <p:pic>
        <p:nvPicPr>
          <p:cNvPr id="4" name="Picture 3" descr="Screen Shot 2015-02-20 at 10.13.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6177"/>
            <a:ext cx="9144000" cy="3203643"/>
          </a:xfrm>
          <a:prstGeom prst="rect">
            <a:avLst/>
          </a:prstGeom>
        </p:spPr>
      </p:pic>
    </p:spTree>
    <p:extLst>
      <p:ext uri="{BB962C8B-B14F-4D97-AF65-F5344CB8AC3E}">
        <p14:creationId xmlns:p14="http://schemas.microsoft.com/office/powerpoint/2010/main" val="24685031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4-08-08_015_effects_r120_g3d_r5100__onethousand.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 name="Title 1"/>
          <p:cNvSpPr>
            <a:spLocks noGrp="1"/>
          </p:cNvSpPr>
          <p:nvPr>
            <p:ph type="title"/>
          </p:nvPr>
        </p:nvSpPr>
        <p:spPr>
          <a:xfrm>
            <a:off x="684456" y="205978"/>
            <a:ext cx="8229600" cy="857250"/>
          </a:xfrm>
        </p:spPr>
        <p:txBody>
          <a:bodyPr/>
          <a:lstStyle/>
          <a:p>
            <a:pPr algn="l"/>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Depth Buffer Thickness = 1000m</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Oval 2"/>
          <p:cNvSpPr/>
          <p:nvPr/>
        </p:nvSpPr>
        <p:spPr>
          <a:xfrm>
            <a:off x="4880429" y="2803071"/>
            <a:ext cx="671285" cy="72571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626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4-08-08_016_effects_r120_g3d_r5100__five.png"/>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684456" y="205978"/>
            <a:ext cx="8229600" cy="857250"/>
          </a:xfrm>
        </p:spPr>
        <p:txBody>
          <a:bodyPr/>
          <a:lstStyle/>
          <a:p>
            <a:pPr algn="l"/>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Depth Buffer Thickness = 5m</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4468847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iQrcJcZILDHYc.jpg"/>
          <p:cNvPicPr>
            <a:picLocks noChangeAspect="1"/>
          </p:cNvPicPr>
          <p:nvPr/>
        </p:nvPicPr>
        <p:blipFill rotWithShape="1">
          <a:blip r:embed="rId3">
            <a:extLst>
              <a:ext uri="{28A0092B-C50C-407E-A947-70E740481C1C}">
                <a14:useLocalDpi xmlns:a14="http://schemas.microsoft.com/office/drawing/2010/main" val="0"/>
              </a:ext>
            </a:extLst>
          </a:blip>
          <a:srcRect r="5336"/>
          <a:stretch/>
        </p:blipFill>
        <p:spPr>
          <a:xfrm>
            <a:off x="4582529" y="2433036"/>
            <a:ext cx="4561471" cy="2710463"/>
          </a:xfrm>
          <a:prstGeom prst="rect">
            <a:avLst/>
          </a:prstGeom>
        </p:spPr>
      </p:pic>
      <p:pic>
        <p:nvPicPr>
          <p:cNvPr id="6" name="Picture 5" descr="1382600224-killzone-shafow-fall-6.jpg"/>
          <p:cNvPicPr>
            <a:picLocks noChangeAspect="1"/>
          </p:cNvPicPr>
          <p:nvPr/>
        </p:nvPicPr>
        <p:blipFill rotWithShape="1">
          <a:blip r:embed="rId4">
            <a:extLst>
              <a:ext uri="{28A0092B-C50C-407E-A947-70E740481C1C}">
                <a14:useLocalDpi xmlns:a14="http://schemas.microsoft.com/office/drawing/2010/main" val="0"/>
              </a:ext>
            </a:extLst>
          </a:blip>
          <a:srcRect l="3648" b="8634"/>
          <a:stretch/>
        </p:blipFill>
        <p:spPr>
          <a:xfrm>
            <a:off x="4582530" y="0"/>
            <a:ext cx="4561470" cy="2433035"/>
          </a:xfrm>
          <a:prstGeom prst="rect">
            <a:avLst/>
          </a:prstGeom>
        </p:spPr>
      </p:pic>
      <p:pic>
        <p:nvPicPr>
          <p:cNvPr id="7" name="Picture 6" descr="deadspace31h1u1j.jpg"/>
          <p:cNvPicPr>
            <a:picLocks noChangeAspect="1"/>
          </p:cNvPicPr>
          <p:nvPr/>
        </p:nvPicPr>
        <p:blipFill rotWithShape="1">
          <a:blip r:embed="rId5">
            <a:extLst>
              <a:ext uri="{28A0092B-C50C-407E-A947-70E740481C1C}">
                <a14:useLocalDpi xmlns:a14="http://schemas.microsoft.com/office/drawing/2010/main" val="0"/>
              </a:ext>
            </a:extLst>
          </a:blip>
          <a:srcRect l="4900"/>
          <a:stretch/>
        </p:blipFill>
        <p:spPr>
          <a:xfrm>
            <a:off x="0" y="2433036"/>
            <a:ext cx="4582530" cy="2710464"/>
          </a:xfrm>
          <a:prstGeom prst="rect">
            <a:avLst/>
          </a:prstGeom>
        </p:spPr>
      </p:pic>
      <p:pic>
        <p:nvPicPr>
          <p:cNvPr id="4" name="Picture 3" descr="assassins-creed-iv-black-flag-general-screenshot-004.png"/>
          <p:cNvPicPr>
            <a:picLocks noChangeAspect="1"/>
          </p:cNvPicPr>
          <p:nvPr/>
        </p:nvPicPr>
        <p:blipFill rotWithShape="1">
          <a:blip r:embed="rId6">
            <a:extLst>
              <a:ext uri="{28A0092B-C50C-407E-A947-70E740481C1C}">
                <a14:useLocalDpi xmlns:a14="http://schemas.microsoft.com/office/drawing/2010/main" val="0"/>
              </a:ext>
            </a:extLst>
          </a:blip>
          <a:srcRect r="3879" b="9273"/>
          <a:stretch/>
        </p:blipFill>
        <p:spPr>
          <a:xfrm>
            <a:off x="-1" y="0"/>
            <a:ext cx="4582531" cy="2433035"/>
          </a:xfrm>
          <a:prstGeom prst="rect">
            <a:avLst/>
          </a:prstGeom>
        </p:spPr>
      </p:pic>
      <p:sp>
        <p:nvSpPr>
          <p:cNvPr id="3" name="TextBox 2"/>
          <p:cNvSpPr txBox="1"/>
          <p:nvPr/>
        </p:nvSpPr>
        <p:spPr>
          <a:xfrm>
            <a:off x="2832789" y="1970901"/>
            <a:ext cx="2200473" cy="646331"/>
          </a:xfrm>
          <a:prstGeom prst="rect">
            <a:avLst/>
          </a:prstGeom>
          <a:noFill/>
          <a:effectLst>
            <a:outerShdw blurRad="50800" dist="50800" dir="5400000" sx="104000" sy="104000" algn="tl" rotWithShape="0">
              <a:srgbClr val="000000">
                <a:alpha val="0"/>
              </a:srgbClr>
            </a:outerShdw>
          </a:effectLst>
        </p:spPr>
        <p:txBody>
          <a:bodyPr wrap="square" rtlCol="0">
            <a:spAutoFit/>
          </a:bodyPr>
          <a:lstStyle/>
          <a:p>
            <a:r>
              <a:rPr lang="en-US" sz="1200" i="1" dirty="0" err="1" smtClean="0">
                <a:solidFill>
                  <a:schemeClr val="bg1"/>
                </a:solidFill>
              </a:rPr>
              <a:t>Assasin’s</a:t>
            </a:r>
            <a:r>
              <a:rPr lang="en-US" sz="1200" i="1" dirty="0" smtClean="0">
                <a:solidFill>
                  <a:schemeClr val="bg1"/>
                </a:solidFill>
              </a:rPr>
              <a:t> Creed IV</a:t>
            </a:r>
          </a:p>
          <a:p>
            <a:r>
              <a:rPr lang="en-US" sz="1200" dirty="0" err="1" smtClean="0">
                <a:solidFill>
                  <a:schemeClr val="bg1"/>
                </a:solidFill>
              </a:rPr>
              <a:t>Ubisoft</a:t>
            </a:r>
            <a:r>
              <a:rPr lang="en-US" sz="1200" dirty="0" smtClean="0">
                <a:solidFill>
                  <a:schemeClr val="bg1"/>
                </a:solidFill>
              </a:rPr>
              <a:t> Montreal, 2013</a:t>
            </a:r>
          </a:p>
          <a:p>
            <a:endParaRPr lang="en-US" sz="1200" dirty="0">
              <a:solidFill>
                <a:schemeClr val="bg1"/>
              </a:solidFill>
            </a:endParaRPr>
          </a:p>
        </p:txBody>
      </p:sp>
      <p:sp>
        <p:nvSpPr>
          <p:cNvPr id="8" name="TextBox 7"/>
          <p:cNvSpPr txBox="1"/>
          <p:nvPr/>
        </p:nvSpPr>
        <p:spPr>
          <a:xfrm>
            <a:off x="2874782" y="4635668"/>
            <a:ext cx="1966049" cy="646331"/>
          </a:xfrm>
          <a:prstGeom prst="rect">
            <a:avLst/>
          </a:prstGeom>
          <a:noFill/>
          <a:effectLst>
            <a:outerShdw blurRad="50800" dist="50800" dir="5400000" sx="104000" sy="104000" algn="tl" rotWithShape="0">
              <a:srgbClr val="000000">
                <a:alpha val="0"/>
              </a:srgbClr>
            </a:outerShdw>
          </a:effectLst>
        </p:spPr>
        <p:txBody>
          <a:bodyPr wrap="square" rtlCol="0">
            <a:spAutoFit/>
          </a:bodyPr>
          <a:lstStyle/>
          <a:p>
            <a:r>
              <a:rPr lang="en-US" sz="1200" i="1" dirty="0" smtClean="0">
                <a:solidFill>
                  <a:schemeClr val="bg1"/>
                </a:solidFill>
              </a:rPr>
              <a:t>Dead Space 3</a:t>
            </a:r>
          </a:p>
          <a:p>
            <a:r>
              <a:rPr lang="en-US" sz="1200" dirty="0" smtClean="0">
                <a:solidFill>
                  <a:schemeClr val="bg1"/>
                </a:solidFill>
              </a:rPr>
              <a:t>Visceral Games, 2013</a:t>
            </a:r>
          </a:p>
          <a:p>
            <a:endParaRPr lang="en-US" sz="1200" dirty="0">
              <a:solidFill>
                <a:schemeClr val="bg1"/>
              </a:solidFill>
            </a:endParaRPr>
          </a:p>
        </p:txBody>
      </p:sp>
      <p:sp>
        <p:nvSpPr>
          <p:cNvPr id="9" name="TextBox 8"/>
          <p:cNvSpPr txBox="1"/>
          <p:nvPr/>
        </p:nvSpPr>
        <p:spPr>
          <a:xfrm>
            <a:off x="7420752" y="4632826"/>
            <a:ext cx="1966049" cy="646331"/>
          </a:xfrm>
          <a:prstGeom prst="rect">
            <a:avLst/>
          </a:prstGeom>
          <a:noFill/>
          <a:effectLst>
            <a:outerShdw blurRad="50800" dist="50800" dir="5400000" sx="104000" sy="104000" algn="tl" rotWithShape="0">
              <a:srgbClr val="000000">
                <a:alpha val="0"/>
              </a:srgbClr>
            </a:outerShdw>
          </a:effectLst>
        </p:spPr>
        <p:txBody>
          <a:bodyPr wrap="square" rtlCol="0">
            <a:spAutoFit/>
          </a:bodyPr>
          <a:lstStyle/>
          <a:p>
            <a:r>
              <a:rPr lang="en-US" sz="1200" i="1" dirty="0" smtClean="0">
                <a:solidFill>
                  <a:schemeClr val="bg1"/>
                </a:solidFill>
              </a:rPr>
              <a:t>Thief</a:t>
            </a:r>
          </a:p>
          <a:p>
            <a:r>
              <a:rPr lang="en-US" sz="1200" dirty="0" err="1" smtClean="0">
                <a:solidFill>
                  <a:schemeClr val="bg1"/>
                </a:solidFill>
              </a:rPr>
              <a:t>Eidos</a:t>
            </a:r>
            <a:r>
              <a:rPr lang="en-US" sz="1200" dirty="0" smtClean="0">
                <a:solidFill>
                  <a:schemeClr val="bg1"/>
                </a:solidFill>
              </a:rPr>
              <a:t> Montreal, 2014</a:t>
            </a:r>
          </a:p>
          <a:p>
            <a:endParaRPr lang="en-US" sz="1200" dirty="0">
              <a:solidFill>
                <a:schemeClr val="bg1"/>
              </a:solidFill>
            </a:endParaRPr>
          </a:p>
        </p:txBody>
      </p:sp>
      <p:sp>
        <p:nvSpPr>
          <p:cNvPr id="10" name="TextBox 9"/>
          <p:cNvSpPr txBox="1"/>
          <p:nvPr/>
        </p:nvSpPr>
        <p:spPr>
          <a:xfrm>
            <a:off x="7255671" y="1916474"/>
            <a:ext cx="1966049" cy="646331"/>
          </a:xfrm>
          <a:prstGeom prst="rect">
            <a:avLst/>
          </a:prstGeom>
          <a:noFill/>
          <a:effectLst>
            <a:outerShdw blurRad="50800" dist="50800" dir="5400000" sx="104000" sy="104000" algn="tl" rotWithShape="0">
              <a:srgbClr val="000000">
                <a:alpha val="0"/>
              </a:srgbClr>
            </a:outerShdw>
          </a:effectLst>
        </p:spPr>
        <p:txBody>
          <a:bodyPr wrap="square" rtlCol="0">
            <a:spAutoFit/>
          </a:bodyPr>
          <a:lstStyle/>
          <a:p>
            <a:r>
              <a:rPr lang="en-US" sz="1200" i="1" dirty="0" err="1" smtClean="0">
                <a:solidFill>
                  <a:schemeClr val="bg1"/>
                </a:solidFill>
              </a:rPr>
              <a:t>Killzone</a:t>
            </a:r>
            <a:r>
              <a:rPr lang="en-US" sz="1200" i="1" dirty="0" smtClean="0">
                <a:solidFill>
                  <a:schemeClr val="bg1"/>
                </a:solidFill>
              </a:rPr>
              <a:t> Shadow Fall</a:t>
            </a:r>
          </a:p>
          <a:p>
            <a:r>
              <a:rPr lang="en-US" sz="1200" dirty="0" smtClean="0">
                <a:solidFill>
                  <a:schemeClr val="bg1"/>
                </a:solidFill>
              </a:rPr>
              <a:t>Guerilla Games, 2013</a:t>
            </a:r>
          </a:p>
          <a:p>
            <a:endParaRPr lang="en-US" sz="1200" dirty="0">
              <a:solidFill>
                <a:schemeClr val="bg1"/>
              </a:solidFill>
            </a:endParaRPr>
          </a:p>
        </p:txBody>
      </p:sp>
      <p:cxnSp>
        <p:nvCxnSpPr>
          <p:cNvPr id="12" name="Straight Connector 11"/>
          <p:cNvCxnSpPr/>
          <p:nvPr/>
        </p:nvCxnSpPr>
        <p:spPr>
          <a:xfrm>
            <a:off x="0" y="2433035"/>
            <a:ext cx="91440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582530" y="76647"/>
            <a:ext cx="0" cy="506685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753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 name="Picture 5" descr="2014-08-08_017_effects_r120_g3d_r5100__two.png"/>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txBox="1">
            <a:spLocks/>
          </p:cNvSpPr>
          <p:nvPr/>
        </p:nvSpPr>
        <p:spPr>
          <a:xfrm>
            <a:off x="684456" y="205978"/>
            <a:ext cx="8229600" cy="857250"/>
          </a:xfrm>
          <a:prstGeom prst="rect">
            <a:avLst/>
          </a:prstGeom>
        </p:spPr>
        <p:txBody>
          <a:bodyPr vert="horz" lIns="91425" tIns="91425" rIns="91425" bIns="91425" rtlCol="0" anchor="b" anchorCtr="0">
            <a:normAutofit/>
          </a:bodyPr>
          <a:lstStyle>
            <a:lvl1pPr algn="ctr" defTabSz="4572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lgn="l"/>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Depth Buffer Thickness = 2m</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6732980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2014-08-08_018_effects_r120_g3d_r5100__one.png"/>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a:xfrm>
            <a:off x="684456" y="205978"/>
            <a:ext cx="8229600" cy="857250"/>
          </a:xfrm>
          <a:prstGeom prst="rect">
            <a:avLst/>
          </a:prstGeom>
        </p:spPr>
        <p:txBody>
          <a:bodyPr vert="horz" lIns="91425" tIns="91425" rIns="91425" bIns="91425" rtlCol="0" anchor="b" anchorCtr="0">
            <a:normAutofit/>
          </a:bodyPr>
          <a:lstStyle>
            <a:lvl1pPr algn="ctr" defTabSz="4572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lgn="l"/>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Depth Buffer Thickness = 1m</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542035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02-26-fi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9762"/>
            <a:ext cx="9144000" cy="4523738"/>
          </a:xfrm>
          <a:prstGeom prst="rect">
            <a:avLst/>
          </a:prstGeom>
        </p:spPr>
      </p:pic>
      <p:sp>
        <p:nvSpPr>
          <p:cNvPr id="2" name="Title 1"/>
          <p:cNvSpPr>
            <a:spLocks noGrp="1"/>
          </p:cNvSpPr>
          <p:nvPr>
            <p:ph type="title"/>
          </p:nvPr>
        </p:nvSpPr>
        <p:spPr>
          <a:xfrm>
            <a:off x="0" y="-73085"/>
            <a:ext cx="8229600" cy="857250"/>
          </a:xfrm>
        </p:spPr>
        <p:txBody>
          <a:bodyPr/>
          <a:lstStyle/>
          <a:p>
            <a:r>
              <a:rPr lang="en-US" dirty="0" err="1" smtClean="0"/>
              <a:t>Microfacets</a:t>
            </a:r>
            <a:r>
              <a:rPr lang="en-US" dirty="0" smtClean="0"/>
              <a:t> and Glossy Reflection</a:t>
            </a:r>
            <a:endParaRPr lang="en-US" dirty="0"/>
          </a:p>
        </p:txBody>
      </p:sp>
      <p:sp>
        <p:nvSpPr>
          <p:cNvPr id="7" name="TextBox 6"/>
          <p:cNvSpPr txBox="1"/>
          <p:nvPr/>
        </p:nvSpPr>
        <p:spPr>
          <a:xfrm>
            <a:off x="336885" y="630276"/>
            <a:ext cx="1232779" cy="307777"/>
          </a:xfrm>
          <a:prstGeom prst="rect">
            <a:avLst/>
          </a:prstGeom>
          <a:noFill/>
        </p:spPr>
        <p:txBody>
          <a:bodyPr wrap="none" rtlCol="0">
            <a:spAutoFit/>
          </a:bodyPr>
          <a:lstStyle/>
          <a:p>
            <a:r>
              <a:rPr lang="en-US" dirty="0" smtClean="0">
                <a:solidFill>
                  <a:schemeClr val="bg1"/>
                </a:solidFill>
              </a:rPr>
              <a:t>[Valient2014]</a:t>
            </a:r>
            <a:endParaRPr lang="en-US" dirty="0">
              <a:solidFill>
                <a:schemeClr val="bg1"/>
              </a:solidFill>
            </a:endParaRPr>
          </a:p>
        </p:txBody>
      </p:sp>
      <p:sp>
        <p:nvSpPr>
          <p:cNvPr id="9" name="TextBox 8"/>
          <p:cNvSpPr txBox="1"/>
          <p:nvPr/>
        </p:nvSpPr>
        <p:spPr>
          <a:xfrm>
            <a:off x="0" y="4835723"/>
            <a:ext cx="2679239" cy="307777"/>
          </a:xfrm>
          <a:prstGeom prst="rect">
            <a:avLst/>
          </a:prstGeom>
          <a:noFill/>
        </p:spPr>
        <p:txBody>
          <a:bodyPr wrap="none" rtlCol="0">
            <a:spAutoFit/>
          </a:bodyPr>
          <a:lstStyle/>
          <a:p>
            <a:r>
              <a:rPr lang="en-US" dirty="0" smtClean="0">
                <a:solidFill>
                  <a:schemeClr val="bg1"/>
                </a:solidFill>
              </a:rPr>
              <a:t>© </a:t>
            </a:r>
            <a:r>
              <a:rPr lang="en-US" dirty="0">
                <a:solidFill>
                  <a:schemeClr val="bg1"/>
                </a:solidFill>
              </a:rPr>
              <a:t>2015 Unity &amp; Casual Effects</a:t>
            </a:r>
          </a:p>
        </p:txBody>
      </p:sp>
    </p:spTree>
    <p:extLst>
      <p:ext uri="{BB962C8B-B14F-4D97-AF65-F5344CB8AC3E}">
        <p14:creationId xmlns:p14="http://schemas.microsoft.com/office/powerpoint/2010/main" val="378191610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18574" y="4835723"/>
            <a:ext cx="3238274" cy="307777"/>
          </a:xfrm>
          <a:prstGeom prst="rect">
            <a:avLst/>
          </a:prstGeom>
          <a:noFill/>
        </p:spPr>
        <p:txBody>
          <a:bodyPr wrap="none" rtlCol="0">
            <a:spAutoFit/>
          </a:bodyPr>
          <a:lstStyle/>
          <a:p>
            <a:r>
              <a:rPr lang="en-US" dirty="0">
                <a:solidFill>
                  <a:schemeClr val="bg1"/>
                </a:solidFill>
              </a:rPr>
              <a:t>Copyright 2015 Unity &amp; Casual Effects</a:t>
            </a:r>
          </a:p>
        </p:txBody>
      </p:sp>
      <p:sp>
        <p:nvSpPr>
          <p:cNvPr id="10" name="TextBox 9"/>
          <p:cNvSpPr txBox="1"/>
          <p:nvPr/>
        </p:nvSpPr>
        <p:spPr>
          <a:xfrm>
            <a:off x="0" y="4835723"/>
            <a:ext cx="2679239" cy="307777"/>
          </a:xfrm>
          <a:prstGeom prst="rect">
            <a:avLst/>
          </a:prstGeom>
          <a:noFill/>
        </p:spPr>
        <p:txBody>
          <a:bodyPr wrap="none" rtlCol="0">
            <a:spAutoFit/>
          </a:bodyPr>
          <a:lstStyle/>
          <a:p>
            <a:r>
              <a:rPr lang="en-US" dirty="0" smtClean="0">
                <a:solidFill>
                  <a:schemeClr val="bg1"/>
                </a:solidFill>
              </a:rPr>
              <a:t>© </a:t>
            </a:r>
            <a:r>
              <a:rPr lang="en-US" dirty="0">
                <a:solidFill>
                  <a:schemeClr val="bg1"/>
                </a:solidFill>
              </a:rPr>
              <a:t>2015 Unity &amp; Casual Effects</a:t>
            </a:r>
          </a:p>
        </p:txBody>
      </p:sp>
      <p:pic>
        <p:nvPicPr>
          <p:cNvPr id="5" name="Picture 4" descr="2015-02-26-reflectionMip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9762"/>
            <a:ext cx="9144000" cy="4523738"/>
          </a:xfrm>
          <a:prstGeom prst="rect">
            <a:avLst/>
          </a:prstGeom>
        </p:spPr>
      </p:pic>
      <p:sp>
        <p:nvSpPr>
          <p:cNvPr id="12" name="Title 1"/>
          <p:cNvSpPr>
            <a:spLocks noGrp="1"/>
          </p:cNvSpPr>
          <p:nvPr>
            <p:ph type="title"/>
          </p:nvPr>
        </p:nvSpPr>
        <p:spPr>
          <a:xfrm>
            <a:off x="0" y="-73085"/>
            <a:ext cx="8229600" cy="857250"/>
          </a:xfrm>
        </p:spPr>
        <p:txBody>
          <a:bodyPr/>
          <a:lstStyle/>
          <a:p>
            <a:r>
              <a:rPr lang="en-US" dirty="0" err="1" smtClean="0"/>
              <a:t>Microfacets</a:t>
            </a:r>
            <a:r>
              <a:rPr lang="en-US" dirty="0" smtClean="0"/>
              <a:t> and Glossy Reflection</a:t>
            </a:r>
            <a:endParaRPr lang="en-US" dirty="0"/>
          </a:p>
        </p:txBody>
      </p:sp>
      <p:sp>
        <p:nvSpPr>
          <p:cNvPr id="13" name="TextBox 12"/>
          <p:cNvSpPr txBox="1"/>
          <p:nvPr/>
        </p:nvSpPr>
        <p:spPr>
          <a:xfrm>
            <a:off x="0" y="4834234"/>
            <a:ext cx="2679239" cy="307777"/>
          </a:xfrm>
          <a:prstGeom prst="rect">
            <a:avLst/>
          </a:prstGeom>
          <a:noFill/>
        </p:spPr>
        <p:txBody>
          <a:bodyPr wrap="none" rtlCol="0">
            <a:spAutoFit/>
          </a:bodyPr>
          <a:lstStyle/>
          <a:p>
            <a:r>
              <a:rPr lang="en-US" dirty="0" smtClean="0">
                <a:solidFill>
                  <a:schemeClr val="bg1"/>
                </a:solidFill>
              </a:rPr>
              <a:t>© </a:t>
            </a:r>
            <a:r>
              <a:rPr lang="en-US" dirty="0">
                <a:solidFill>
                  <a:schemeClr val="bg1"/>
                </a:solidFill>
              </a:rPr>
              <a:t>2015 Unity &amp; Casual Effects</a:t>
            </a:r>
          </a:p>
        </p:txBody>
      </p:sp>
    </p:spTree>
    <p:extLst>
      <p:ext uri="{BB962C8B-B14F-4D97-AF65-F5344CB8AC3E}">
        <p14:creationId xmlns:p14="http://schemas.microsoft.com/office/powerpoint/2010/main" val="570076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6885" y="764245"/>
            <a:ext cx="1232779" cy="307777"/>
          </a:xfrm>
          <a:prstGeom prst="rect">
            <a:avLst/>
          </a:prstGeom>
          <a:noFill/>
        </p:spPr>
        <p:txBody>
          <a:bodyPr wrap="none" rtlCol="0">
            <a:spAutoFit/>
          </a:bodyPr>
          <a:lstStyle/>
          <a:p>
            <a:r>
              <a:rPr lang="en-US" dirty="0" smtClean="0"/>
              <a:t>[Valient2014]</a:t>
            </a:r>
            <a:endParaRPr lang="en-US" dirty="0"/>
          </a:p>
        </p:txBody>
      </p:sp>
      <p:sp>
        <p:nvSpPr>
          <p:cNvPr id="8" name="TextBox 7"/>
          <p:cNvSpPr txBox="1"/>
          <p:nvPr/>
        </p:nvSpPr>
        <p:spPr>
          <a:xfrm>
            <a:off x="5718574" y="4835723"/>
            <a:ext cx="3238274" cy="307777"/>
          </a:xfrm>
          <a:prstGeom prst="rect">
            <a:avLst/>
          </a:prstGeom>
          <a:noFill/>
        </p:spPr>
        <p:txBody>
          <a:bodyPr wrap="none" rtlCol="0">
            <a:spAutoFit/>
          </a:bodyPr>
          <a:lstStyle/>
          <a:p>
            <a:r>
              <a:rPr lang="en-US" dirty="0">
                <a:solidFill>
                  <a:schemeClr val="bg1"/>
                </a:solidFill>
              </a:rPr>
              <a:t>Copyright 2015 Unity &amp; Casual Effects</a:t>
            </a:r>
          </a:p>
        </p:txBody>
      </p:sp>
      <p:sp>
        <p:nvSpPr>
          <p:cNvPr id="9" name="Title 1"/>
          <p:cNvSpPr txBox="1">
            <a:spLocks/>
          </p:cNvSpPr>
          <p:nvPr/>
        </p:nvSpPr>
        <p:spPr>
          <a:xfrm>
            <a:off x="0" y="-73085"/>
            <a:ext cx="8229600" cy="857250"/>
          </a:xfrm>
          <a:prstGeom prst="rect">
            <a:avLst/>
          </a:prstGeom>
        </p:spPr>
        <p:txBody>
          <a:bodyPr vert="horz" lIns="91425" tIns="91425" rIns="91425" bIns="91425" rtlCol="0" anchor="b" anchorCtr="0">
            <a:normAutofit/>
          </a:bodyPr>
          <a:lstStyle>
            <a:lvl1pPr algn="ctr" defTabSz="4572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dirty="0" err="1" smtClean="0"/>
              <a:t>Microfacets</a:t>
            </a:r>
            <a:r>
              <a:rPr lang="en-US" dirty="0" smtClean="0"/>
              <a:t> and Glossy Reflection</a:t>
            </a:r>
            <a:endParaRPr lang="en-US" dirty="0"/>
          </a:p>
        </p:txBody>
      </p:sp>
      <p:pic>
        <p:nvPicPr>
          <p:cNvPr id="5" name="Picture 4" descr="2015-02-26-reflectionCompos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9762"/>
            <a:ext cx="9144000" cy="4523738"/>
          </a:xfrm>
          <a:prstGeom prst="rect">
            <a:avLst/>
          </a:prstGeom>
        </p:spPr>
      </p:pic>
      <p:sp>
        <p:nvSpPr>
          <p:cNvPr id="10" name="TextBox 9"/>
          <p:cNvSpPr txBox="1"/>
          <p:nvPr/>
        </p:nvSpPr>
        <p:spPr>
          <a:xfrm>
            <a:off x="0" y="4835723"/>
            <a:ext cx="2679239" cy="307777"/>
          </a:xfrm>
          <a:prstGeom prst="rect">
            <a:avLst/>
          </a:prstGeom>
          <a:noFill/>
        </p:spPr>
        <p:txBody>
          <a:bodyPr wrap="none" rtlCol="0">
            <a:spAutoFit/>
          </a:bodyPr>
          <a:lstStyle/>
          <a:p>
            <a:r>
              <a:rPr lang="en-US" dirty="0" smtClean="0">
                <a:solidFill>
                  <a:schemeClr val="bg1"/>
                </a:solidFill>
              </a:rPr>
              <a:t>© </a:t>
            </a:r>
            <a:r>
              <a:rPr lang="en-US" dirty="0">
                <a:solidFill>
                  <a:schemeClr val="bg1"/>
                </a:solidFill>
              </a:rPr>
              <a:t>2015 Unity &amp; Casual Effects</a:t>
            </a:r>
          </a:p>
        </p:txBody>
      </p:sp>
    </p:spTree>
    <p:extLst>
      <p:ext uri="{BB962C8B-B14F-4D97-AF65-F5344CB8AC3E}">
        <p14:creationId xmlns:p14="http://schemas.microsoft.com/office/powerpoint/2010/main" val="33188961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6885" y="764245"/>
            <a:ext cx="1232779" cy="307777"/>
          </a:xfrm>
          <a:prstGeom prst="rect">
            <a:avLst/>
          </a:prstGeom>
          <a:noFill/>
        </p:spPr>
        <p:txBody>
          <a:bodyPr wrap="none" rtlCol="0">
            <a:spAutoFit/>
          </a:bodyPr>
          <a:lstStyle/>
          <a:p>
            <a:r>
              <a:rPr lang="en-US" dirty="0" smtClean="0"/>
              <a:t>[Valient2014]</a:t>
            </a:r>
            <a:endParaRPr lang="en-US" dirty="0"/>
          </a:p>
        </p:txBody>
      </p:sp>
      <p:sp>
        <p:nvSpPr>
          <p:cNvPr id="8" name="TextBox 7"/>
          <p:cNvSpPr txBox="1"/>
          <p:nvPr/>
        </p:nvSpPr>
        <p:spPr>
          <a:xfrm>
            <a:off x="5718574" y="4835723"/>
            <a:ext cx="3238274" cy="307777"/>
          </a:xfrm>
          <a:prstGeom prst="rect">
            <a:avLst/>
          </a:prstGeom>
          <a:noFill/>
        </p:spPr>
        <p:txBody>
          <a:bodyPr wrap="none" rtlCol="0">
            <a:spAutoFit/>
          </a:bodyPr>
          <a:lstStyle/>
          <a:p>
            <a:r>
              <a:rPr lang="en-US" dirty="0">
                <a:solidFill>
                  <a:schemeClr val="bg1"/>
                </a:solidFill>
              </a:rPr>
              <a:t>Copyright 2015 Unity &amp; Casual Effects</a:t>
            </a:r>
          </a:p>
        </p:txBody>
      </p:sp>
      <p:pic>
        <p:nvPicPr>
          <p:cNvPr id="5" name="Picture 4" descr="2015-02-26-confidenceComposite.PNG"/>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619762"/>
            <a:ext cx="9144000" cy="4523738"/>
          </a:xfrm>
          <a:prstGeom prst="rect">
            <a:avLst/>
          </a:prstGeom>
        </p:spPr>
      </p:pic>
      <p:sp>
        <p:nvSpPr>
          <p:cNvPr id="9" name="Title 1"/>
          <p:cNvSpPr txBox="1">
            <a:spLocks/>
          </p:cNvSpPr>
          <p:nvPr/>
        </p:nvSpPr>
        <p:spPr>
          <a:xfrm>
            <a:off x="0" y="-73085"/>
            <a:ext cx="8229600" cy="857250"/>
          </a:xfrm>
          <a:prstGeom prst="rect">
            <a:avLst/>
          </a:prstGeom>
        </p:spPr>
        <p:txBody>
          <a:bodyPr vert="horz" lIns="91425" tIns="91425" rIns="91425" bIns="91425" rtlCol="0" anchor="b" anchorCtr="0">
            <a:normAutofit/>
          </a:bodyPr>
          <a:lstStyle>
            <a:lvl1pPr algn="ctr" defTabSz="4572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dirty="0" err="1" smtClean="0"/>
              <a:t>Microfacets</a:t>
            </a:r>
            <a:r>
              <a:rPr lang="en-US" dirty="0" smtClean="0"/>
              <a:t> and Glossy Reflection</a:t>
            </a:r>
            <a:endParaRPr lang="en-US" dirty="0"/>
          </a:p>
        </p:txBody>
      </p:sp>
      <p:sp>
        <p:nvSpPr>
          <p:cNvPr id="10" name="TextBox 9"/>
          <p:cNvSpPr txBox="1"/>
          <p:nvPr/>
        </p:nvSpPr>
        <p:spPr>
          <a:xfrm>
            <a:off x="0" y="4835723"/>
            <a:ext cx="2679239" cy="307777"/>
          </a:xfrm>
          <a:prstGeom prst="rect">
            <a:avLst/>
          </a:prstGeom>
          <a:noFill/>
        </p:spPr>
        <p:txBody>
          <a:bodyPr wrap="none" rtlCol="0">
            <a:spAutoFit/>
          </a:bodyPr>
          <a:lstStyle/>
          <a:p>
            <a:r>
              <a:rPr lang="en-US" dirty="0" smtClean="0">
                <a:solidFill>
                  <a:schemeClr val="bg1"/>
                </a:solidFill>
              </a:rPr>
              <a:t>© </a:t>
            </a:r>
            <a:r>
              <a:rPr lang="en-US" dirty="0">
                <a:solidFill>
                  <a:schemeClr val="bg1"/>
                </a:solidFill>
              </a:rPr>
              <a:t>2015 Unity &amp; Casual Effects</a:t>
            </a:r>
          </a:p>
        </p:txBody>
      </p:sp>
    </p:spTree>
    <p:extLst>
      <p:ext uri="{BB962C8B-B14F-4D97-AF65-F5344CB8AC3E}">
        <p14:creationId xmlns:p14="http://schemas.microsoft.com/office/powerpoint/2010/main" val="28261114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6885" y="764245"/>
            <a:ext cx="1232779" cy="307777"/>
          </a:xfrm>
          <a:prstGeom prst="rect">
            <a:avLst/>
          </a:prstGeom>
          <a:noFill/>
        </p:spPr>
        <p:txBody>
          <a:bodyPr wrap="none" rtlCol="0">
            <a:spAutoFit/>
          </a:bodyPr>
          <a:lstStyle/>
          <a:p>
            <a:r>
              <a:rPr lang="en-US" dirty="0" smtClean="0"/>
              <a:t>[Valient2014]</a:t>
            </a:r>
            <a:endParaRPr lang="en-US" dirty="0"/>
          </a:p>
        </p:txBody>
      </p:sp>
      <p:sp>
        <p:nvSpPr>
          <p:cNvPr id="5" name="TextBox 4"/>
          <p:cNvSpPr txBox="1"/>
          <p:nvPr/>
        </p:nvSpPr>
        <p:spPr>
          <a:xfrm>
            <a:off x="5718574" y="4835723"/>
            <a:ext cx="3238274" cy="307777"/>
          </a:xfrm>
          <a:prstGeom prst="rect">
            <a:avLst/>
          </a:prstGeom>
          <a:noFill/>
        </p:spPr>
        <p:txBody>
          <a:bodyPr wrap="none" rtlCol="0">
            <a:spAutoFit/>
          </a:bodyPr>
          <a:lstStyle/>
          <a:p>
            <a:r>
              <a:rPr lang="en-US" dirty="0">
                <a:solidFill>
                  <a:schemeClr val="bg1"/>
                </a:solidFill>
              </a:rPr>
              <a:t>Copyright 2015 Unity &amp; Casual Effects</a:t>
            </a:r>
          </a:p>
        </p:txBody>
      </p:sp>
      <p:pic>
        <p:nvPicPr>
          <p:cNvPr id="6" name="Picture 5" descr="2015-02-26-fi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9762"/>
            <a:ext cx="9144000" cy="4523738"/>
          </a:xfrm>
          <a:prstGeom prst="rect">
            <a:avLst/>
          </a:prstGeom>
        </p:spPr>
      </p:pic>
      <p:sp>
        <p:nvSpPr>
          <p:cNvPr id="12" name="Title 1"/>
          <p:cNvSpPr txBox="1">
            <a:spLocks/>
          </p:cNvSpPr>
          <p:nvPr/>
        </p:nvSpPr>
        <p:spPr>
          <a:xfrm>
            <a:off x="0" y="-73085"/>
            <a:ext cx="8229600" cy="857250"/>
          </a:xfrm>
          <a:prstGeom prst="rect">
            <a:avLst/>
          </a:prstGeom>
        </p:spPr>
        <p:txBody>
          <a:bodyPr vert="horz" lIns="91425" tIns="91425" rIns="91425" bIns="91425" rtlCol="0" anchor="b" anchorCtr="0">
            <a:normAutofit/>
          </a:bodyPr>
          <a:lstStyle>
            <a:lvl1pPr algn="ctr" defTabSz="4572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dirty="0" err="1" smtClean="0"/>
              <a:t>Microfacets</a:t>
            </a:r>
            <a:r>
              <a:rPr lang="en-US" dirty="0" smtClean="0"/>
              <a:t> and Glossy Reflection</a:t>
            </a:r>
            <a:endParaRPr lang="en-US" dirty="0"/>
          </a:p>
        </p:txBody>
      </p:sp>
      <p:sp>
        <p:nvSpPr>
          <p:cNvPr id="13" name="TextBox 12"/>
          <p:cNvSpPr txBox="1"/>
          <p:nvPr/>
        </p:nvSpPr>
        <p:spPr>
          <a:xfrm>
            <a:off x="0" y="4835723"/>
            <a:ext cx="2679239" cy="307777"/>
          </a:xfrm>
          <a:prstGeom prst="rect">
            <a:avLst/>
          </a:prstGeom>
          <a:noFill/>
        </p:spPr>
        <p:txBody>
          <a:bodyPr wrap="none" rtlCol="0">
            <a:spAutoFit/>
          </a:bodyPr>
          <a:lstStyle/>
          <a:p>
            <a:r>
              <a:rPr lang="en-US" dirty="0" smtClean="0">
                <a:solidFill>
                  <a:schemeClr val="bg1"/>
                </a:solidFill>
              </a:rPr>
              <a:t>© </a:t>
            </a:r>
            <a:r>
              <a:rPr lang="en-US" dirty="0">
                <a:solidFill>
                  <a:schemeClr val="bg1"/>
                </a:solidFill>
              </a:rPr>
              <a:t>2015 Unity &amp; Casual Effects</a:t>
            </a:r>
          </a:p>
        </p:txBody>
      </p:sp>
    </p:spTree>
    <p:extLst>
      <p:ext uri="{BB962C8B-B14F-4D97-AF65-F5344CB8AC3E}">
        <p14:creationId xmlns:p14="http://schemas.microsoft.com/office/powerpoint/2010/main" val="24071296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73085"/>
            <a:ext cx="8229600" cy="857250"/>
          </a:xfrm>
          <a:prstGeom prst="rect">
            <a:avLst/>
          </a:prstGeom>
        </p:spPr>
        <p:txBody>
          <a:bodyPr vert="horz" lIns="91425" tIns="91425" rIns="91425" bIns="91425" rtlCol="0" anchor="b" anchorCtr="0">
            <a:normAutofit/>
          </a:bodyPr>
          <a:lstStyle>
            <a:lvl1pPr algn="ctr" defTabSz="4572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dirty="0" err="1" smtClean="0"/>
              <a:t>Microfacets</a:t>
            </a:r>
            <a:r>
              <a:rPr lang="en-US" dirty="0" smtClean="0"/>
              <a:t> and Glossy Reflection</a:t>
            </a:r>
            <a:endParaRPr lang="en-US" dirty="0"/>
          </a:p>
        </p:txBody>
      </p:sp>
      <p:pic>
        <p:nvPicPr>
          <p:cNvPr id="5" name="Picture 4" descr="2015-02-26-noSS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9762"/>
            <a:ext cx="9144000" cy="4523738"/>
          </a:xfrm>
          <a:prstGeom prst="rect">
            <a:avLst/>
          </a:prstGeom>
        </p:spPr>
      </p:pic>
      <p:sp>
        <p:nvSpPr>
          <p:cNvPr id="6" name="TextBox 5"/>
          <p:cNvSpPr txBox="1"/>
          <p:nvPr/>
        </p:nvSpPr>
        <p:spPr>
          <a:xfrm>
            <a:off x="0" y="4835723"/>
            <a:ext cx="2679239" cy="307777"/>
          </a:xfrm>
          <a:prstGeom prst="rect">
            <a:avLst/>
          </a:prstGeom>
          <a:noFill/>
        </p:spPr>
        <p:txBody>
          <a:bodyPr wrap="none" rtlCol="0">
            <a:spAutoFit/>
          </a:bodyPr>
          <a:lstStyle/>
          <a:p>
            <a:r>
              <a:rPr lang="en-US" dirty="0" smtClean="0">
                <a:solidFill>
                  <a:schemeClr val="bg1"/>
                </a:solidFill>
              </a:rPr>
              <a:t>© </a:t>
            </a:r>
            <a:r>
              <a:rPr lang="en-US" dirty="0">
                <a:solidFill>
                  <a:schemeClr val="bg1"/>
                </a:solidFill>
              </a:rPr>
              <a:t>2015 Unity &amp; Casual Effects</a:t>
            </a:r>
          </a:p>
        </p:txBody>
      </p:sp>
    </p:spTree>
    <p:extLst>
      <p:ext uri="{BB962C8B-B14F-4D97-AF65-F5344CB8AC3E}">
        <p14:creationId xmlns:p14="http://schemas.microsoft.com/office/powerpoint/2010/main" val="70413080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Layered Screen-Space Ray Casts</a:t>
            </a:r>
            <a:endParaRPr lang="en-US" dirty="0"/>
          </a:p>
        </p:txBody>
      </p:sp>
      <p:sp>
        <p:nvSpPr>
          <p:cNvPr id="3" name="Text Placeholder 2"/>
          <p:cNvSpPr>
            <a:spLocks noGrp="1"/>
          </p:cNvSpPr>
          <p:nvPr>
            <p:ph type="body" idx="1"/>
          </p:nvPr>
        </p:nvSpPr>
        <p:spPr>
          <a:xfrm>
            <a:off x="457200" y="1200150"/>
            <a:ext cx="4898207" cy="3176465"/>
          </a:xfrm>
        </p:spPr>
        <p:txBody>
          <a:bodyPr>
            <a:normAutofit/>
          </a:bodyPr>
          <a:lstStyle/>
          <a:p>
            <a:r>
              <a:rPr lang="en-US" dirty="0" smtClean="0"/>
              <a:t>Mitigate artifacts </a:t>
            </a:r>
            <a:r>
              <a:rPr lang="en-US" dirty="0" smtClean="0"/>
              <a:t>with multiple layers</a:t>
            </a:r>
          </a:p>
          <a:p>
            <a:r>
              <a:rPr lang="en-US" dirty="0" smtClean="0"/>
              <a:t>Isn’t depth peeling slow?!</a:t>
            </a:r>
          </a:p>
          <a:p>
            <a:r>
              <a:rPr lang="en-US" dirty="0" smtClean="0"/>
              <a:t>See our upcoming fast peeling for </a:t>
            </a:r>
            <a:r>
              <a:rPr lang="en-US" dirty="0" smtClean="0"/>
              <a:t>Maxwell </a:t>
            </a:r>
            <a:r>
              <a:rPr lang="en-US" dirty="0" smtClean="0"/>
              <a:t>GPUs</a:t>
            </a:r>
            <a:endParaRPr lang="en-US" dirty="0"/>
          </a:p>
        </p:txBody>
      </p:sp>
      <p:pic>
        <p:nvPicPr>
          <p:cNvPr id="5" name="Picture 4" descr="duckside.jpg"/>
          <p:cNvPicPr>
            <a:picLocks noChangeAspect="1"/>
          </p:cNvPicPr>
          <p:nvPr/>
        </p:nvPicPr>
        <p:blipFill rotWithShape="1">
          <a:blip r:embed="rId3">
            <a:extLst>
              <a:ext uri="{28A0092B-C50C-407E-A947-70E740481C1C}">
                <a14:useLocalDpi xmlns:a14="http://schemas.microsoft.com/office/drawing/2010/main" val="0"/>
              </a:ext>
            </a:extLst>
          </a:blip>
          <a:srcRect l="50877"/>
          <a:stretch/>
        </p:blipFill>
        <p:spPr>
          <a:xfrm>
            <a:off x="5355407" y="1063228"/>
            <a:ext cx="3788592" cy="4080272"/>
          </a:xfrm>
          <a:prstGeom prst="rect">
            <a:avLst/>
          </a:prstGeom>
        </p:spPr>
      </p:pic>
      <p:sp>
        <p:nvSpPr>
          <p:cNvPr id="4" name="Rectangle 3"/>
          <p:cNvSpPr/>
          <p:nvPr/>
        </p:nvSpPr>
        <p:spPr>
          <a:xfrm>
            <a:off x="457200" y="4376615"/>
            <a:ext cx="4806462" cy="646331"/>
          </a:xfrm>
          <a:prstGeom prst="rect">
            <a:avLst/>
          </a:prstGeom>
        </p:spPr>
        <p:txBody>
          <a:bodyPr wrap="square">
            <a:spAutoFit/>
          </a:bodyPr>
          <a:lstStyle/>
          <a:p>
            <a:r>
              <a:rPr lang="en-US" sz="1200" b="1" dirty="0"/>
              <a:t>Fast Global Illumination Approximations on Deep G-Buffers</a:t>
            </a:r>
            <a:r>
              <a:rPr lang="en-US" sz="1200" dirty="0"/>
              <a:t>, Mara, McGuire, </a:t>
            </a:r>
            <a:r>
              <a:rPr lang="en-US" sz="1200" dirty="0" err="1"/>
              <a:t>Nowrouzezahrai</a:t>
            </a:r>
            <a:r>
              <a:rPr lang="en-US" sz="1200" dirty="0"/>
              <a:t>, and </a:t>
            </a:r>
            <a:r>
              <a:rPr lang="en-US" sz="1200" dirty="0" err="1"/>
              <a:t>Luebke</a:t>
            </a:r>
            <a:r>
              <a:rPr lang="en-US" sz="1200" dirty="0"/>
              <a:t>, </a:t>
            </a:r>
            <a:r>
              <a:rPr lang="en-US" sz="1200" dirty="0" smtClean="0"/>
              <a:t>ACM Transactions on Graphics, 2015 (</a:t>
            </a:r>
            <a:r>
              <a:rPr lang="en-US" sz="1200" i="1" dirty="0" smtClean="0"/>
              <a:t>in submission)</a:t>
            </a:r>
            <a:endParaRPr lang="en-US" sz="1200" dirty="0"/>
          </a:p>
        </p:txBody>
      </p:sp>
    </p:spTree>
    <p:extLst>
      <p:ext uri="{BB962C8B-B14F-4D97-AF65-F5344CB8AC3E}">
        <p14:creationId xmlns:p14="http://schemas.microsoft.com/office/powerpoint/2010/main" val="428610341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441274" y="2939119"/>
            <a:ext cx="2379866" cy="1811215"/>
            <a:chOff x="5828632" y="532564"/>
            <a:chExt cx="2379866" cy="1811215"/>
          </a:xfrm>
        </p:grpSpPr>
        <p:pic>
          <p:nvPicPr>
            <p:cNvPr id="5" name="Picture 4" descr="Screen Shot 2015-02-21 at 2.28.22 PM.png"/>
            <p:cNvPicPr>
              <a:picLocks noChangeAspect="1"/>
            </p:cNvPicPr>
            <p:nvPr/>
          </p:nvPicPr>
          <p:blipFill rotWithShape="1">
            <a:blip r:embed="rId3">
              <a:extLst>
                <a:ext uri="{28A0092B-C50C-407E-A947-70E740481C1C}">
                  <a14:useLocalDpi xmlns:a14="http://schemas.microsoft.com/office/drawing/2010/main" val="0"/>
                </a:ext>
              </a:extLst>
            </a:blip>
            <a:srcRect l="60139" r="20000"/>
            <a:stretch/>
          </p:blipFill>
          <p:spPr>
            <a:xfrm>
              <a:off x="6108700" y="532564"/>
              <a:ext cx="1816100" cy="1468315"/>
            </a:xfrm>
            <a:prstGeom prst="rect">
              <a:avLst/>
            </a:prstGeom>
          </p:spPr>
        </p:pic>
        <p:sp>
          <p:nvSpPr>
            <p:cNvPr id="7" name="TextBox 6"/>
            <p:cNvSpPr txBox="1"/>
            <p:nvPr/>
          </p:nvSpPr>
          <p:spPr>
            <a:xfrm>
              <a:off x="5828632" y="2036002"/>
              <a:ext cx="2379866" cy="307777"/>
            </a:xfrm>
            <a:prstGeom prst="rect">
              <a:avLst/>
            </a:prstGeom>
            <a:noFill/>
          </p:spPr>
          <p:txBody>
            <a:bodyPr wrap="none" rtlCol="0">
              <a:spAutoFit/>
            </a:bodyPr>
            <a:lstStyle/>
            <a:p>
              <a:r>
                <a:rPr lang="en-US" dirty="0" err="1" smtClean="0"/>
                <a:t>Raycast</a:t>
              </a:r>
              <a:r>
                <a:rPr lang="en-US" dirty="0" smtClean="0"/>
                <a:t> Ambient Occlusion</a:t>
              </a:r>
              <a:endParaRPr lang="en-US" dirty="0"/>
            </a:p>
          </p:txBody>
        </p:sp>
      </p:grpSp>
      <p:grpSp>
        <p:nvGrpSpPr>
          <p:cNvPr id="16" name="Group 15"/>
          <p:cNvGrpSpPr/>
          <p:nvPr/>
        </p:nvGrpSpPr>
        <p:grpSpPr>
          <a:xfrm>
            <a:off x="3892672" y="508001"/>
            <a:ext cx="2709396" cy="1835778"/>
            <a:chOff x="2870200" y="508001"/>
            <a:chExt cx="2709396" cy="1835778"/>
          </a:xfrm>
        </p:grpSpPr>
        <p:pic>
          <p:nvPicPr>
            <p:cNvPr id="10" name="Picture 9" descr="Screen Shot 2015-02-21 at 2.28.22 PM.png"/>
            <p:cNvPicPr>
              <a:picLocks noChangeAspect="1"/>
            </p:cNvPicPr>
            <p:nvPr/>
          </p:nvPicPr>
          <p:blipFill rotWithShape="1">
            <a:blip r:embed="rId3">
              <a:extLst>
                <a:ext uri="{28A0092B-C50C-407E-A947-70E740481C1C}">
                  <a14:useLocalDpi xmlns:a14="http://schemas.microsoft.com/office/drawing/2010/main" val="0"/>
                </a:ext>
              </a:extLst>
            </a:blip>
            <a:srcRect l="40000" r="39861"/>
            <a:stretch/>
          </p:blipFill>
          <p:spPr>
            <a:xfrm>
              <a:off x="3251200" y="508001"/>
              <a:ext cx="1841500" cy="1468315"/>
            </a:xfrm>
            <a:prstGeom prst="rect">
              <a:avLst/>
            </a:prstGeom>
          </p:spPr>
        </p:pic>
        <p:sp>
          <p:nvSpPr>
            <p:cNvPr id="12" name="TextBox 11"/>
            <p:cNvSpPr txBox="1"/>
            <p:nvPr/>
          </p:nvSpPr>
          <p:spPr>
            <a:xfrm>
              <a:off x="2870200" y="2036002"/>
              <a:ext cx="2709396" cy="307777"/>
            </a:xfrm>
            <a:prstGeom prst="rect">
              <a:avLst/>
            </a:prstGeom>
            <a:noFill/>
          </p:spPr>
          <p:txBody>
            <a:bodyPr wrap="none" rtlCol="0">
              <a:spAutoFit/>
            </a:bodyPr>
            <a:lstStyle/>
            <a:p>
              <a:r>
                <a:rPr lang="en-US" dirty="0" smtClean="0"/>
                <a:t>Glass Reflection and Refraction</a:t>
              </a:r>
              <a:endParaRPr lang="en-US" dirty="0"/>
            </a:p>
          </p:txBody>
        </p:sp>
      </p:grpSp>
      <p:grpSp>
        <p:nvGrpSpPr>
          <p:cNvPr id="3" name="Group 2"/>
          <p:cNvGrpSpPr/>
          <p:nvPr/>
        </p:nvGrpSpPr>
        <p:grpSpPr>
          <a:xfrm>
            <a:off x="1337889" y="508001"/>
            <a:ext cx="1826181" cy="1835778"/>
            <a:chOff x="749300" y="508001"/>
            <a:chExt cx="1826181" cy="1835778"/>
          </a:xfrm>
        </p:grpSpPr>
        <p:pic>
          <p:nvPicPr>
            <p:cNvPr id="4" name="Picture 3" descr="Screen Shot 2015-02-21 at 2.28.22 PM.png"/>
            <p:cNvPicPr>
              <a:picLocks noChangeAspect="1"/>
            </p:cNvPicPr>
            <p:nvPr/>
          </p:nvPicPr>
          <p:blipFill rotWithShape="1">
            <a:blip r:embed="rId3">
              <a:extLst>
                <a:ext uri="{28A0092B-C50C-407E-A947-70E740481C1C}">
                  <a14:useLocalDpi xmlns:a14="http://schemas.microsoft.com/office/drawing/2010/main" val="0"/>
                </a:ext>
              </a:extLst>
            </a:blip>
            <a:srcRect l="20417" r="59722"/>
            <a:stretch/>
          </p:blipFill>
          <p:spPr>
            <a:xfrm>
              <a:off x="749300" y="508001"/>
              <a:ext cx="1816100" cy="1468315"/>
            </a:xfrm>
            <a:prstGeom prst="rect">
              <a:avLst/>
            </a:prstGeom>
          </p:spPr>
        </p:pic>
        <p:sp>
          <p:nvSpPr>
            <p:cNvPr id="13" name="TextBox 12"/>
            <p:cNvSpPr txBox="1"/>
            <p:nvPr/>
          </p:nvSpPr>
          <p:spPr>
            <a:xfrm>
              <a:off x="814262" y="2036002"/>
              <a:ext cx="1761219" cy="307777"/>
            </a:xfrm>
            <a:prstGeom prst="rect">
              <a:avLst/>
            </a:prstGeom>
            <a:noFill/>
          </p:spPr>
          <p:txBody>
            <a:bodyPr wrap="none" rtlCol="0">
              <a:spAutoFit/>
            </a:bodyPr>
            <a:lstStyle/>
            <a:p>
              <a:r>
                <a:rPr lang="en-US" dirty="0" smtClean="0"/>
                <a:t>Chrome Reflections</a:t>
              </a:r>
              <a:endParaRPr lang="en-US" dirty="0"/>
            </a:p>
          </p:txBody>
        </p:sp>
      </p:grpSp>
      <p:grpSp>
        <p:nvGrpSpPr>
          <p:cNvPr id="18" name="Group 17"/>
          <p:cNvGrpSpPr/>
          <p:nvPr/>
        </p:nvGrpSpPr>
        <p:grpSpPr>
          <a:xfrm>
            <a:off x="5892204" y="2974242"/>
            <a:ext cx="1841500" cy="1776092"/>
            <a:chOff x="2146300" y="2974242"/>
            <a:chExt cx="1841500" cy="1776092"/>
          </a:xfrm>
        </p:grpSpPr>
        <p:pic>
          <p:nvPicPr>
            <p:cNvPr id="9" name="Picture 8" descr="Screen Shot 2015-02-21 at 2.28.22 PM.png"/>
            <p:cNvPicPr>
              <a:picLocks noChangeAspect="1"/>
            </p:cNvPicPr>
            <p:nvPr/>
          </p:nvPicPr>
          <p:blipFill rotWithShape="1">
            <a:blip r:embed="rId3">
              <a:extLst>
                <a:ext uri="{28A0092B-C50C-407E-A947-70E740481C1C}">
                  <a14:useLocalDpi xmlns:a14="http://schemas.microsoft.com/office/drawing/2010/main" val="0"/>
                </a:ext>
              </a:extLst>
            </a:blip>
            <a:srcRect l="-1" r="79862"/>
            <a:stretch/>
          </p:blipFill>
          <p:spPr>
            <a:xfrm>
              <a:off x="2146300" y="2974242"/>
              <a:ext cx="1841500" cy="1468315"/>
            </a:xfrm>
            <a:prstGeom prst="rect">
              <a:avLst/>
            </a:prstGeom>
          </p:spPr>
        </p:pic>
        <p:sp>
          <p:nvSpPr>
            <p:cNvPr id="11" name="TextBox 10"/>
            <p:cNvSpPr txBox="1"/>
            <p:nvPr/>
          </p:nvSpPr>
          <p:spPr>
            <a:xfrm>
              <a:off x="2354019" y="4442557"/>
              <a:ext cx="1633781" cy="307777"/>
            </a:xfrm>
            <a:prstGeom prst="rect">
              <a:avLst/>
            </a:prstGeom>
            <a:noFill/>
          </p:spPr>
          <p:txBody>
            <a:bodyPr wrap="none" rtlCol="0">
              <a:spAutoFit/>
            </a:bodyPr>
            <a:lstStyle/>
            <a:p>
              <a:r>
                <a:rPr lang="en-US" dirty="0" err="1" smtClean="0"/>
                <a:t>Raycast</a:t>
              </a:r>
              <a:r>
                <a:rPr lang="en-US" dirty="0" smtClean="0"/>
                <a:t> </a:t>
              </a:r>
              <a:r>
                <a:rPr lang="en-US" dirty="0" err="1" smtClean="0"/>
                <a:t>Radiosity</a:t>
              </a:r>
              <a:endParaRPr lang="en-US" dirty="0"/>
            </a:p>
          </p:txBody>
        </p:sp>
        <p:pic>
          <p:nvPicPr>
            <p:cNvPr id="15" name="Picture 14" descr="Screen Shot 2015-02-21 at 2.28.22 PM.png"/>
            <p:cNvPicPr>
              <a:picLocks noChangeAspect="1"/>
            </p:cNvPicPr>
            <p:nvPr/>
          </p:nvPicPr>
          <p:blipFill rotWithShape="1">
            <a:blip r:embed="rId3">
              <a:extLst>
                <a:ext uri="{28A0092B-C50C-407E-A947-70E740481C1C}">
                  <a14:useLocalDpi xmlns:a14="http://schemas.microsoft.com/office/drawing/2010/main" val="0"/>
                </a:ext>
              </a:extLst>
            </a:blip>
            <a:srcRect l="80000"/>
            <a:stretch/>
          </p:blipFill>
          <p:spPr>
            <a:xfrm>
              <a:off x="2159000" y="2974242"/>
              <a:ext cx="1828800" cy="1468315"/>
            </a:xfrm>
            <a:prstGeom prst="rect">
              <a:avLst/>
            </a:prstGeom>
          </p:spPr>
        </p:pic>
      </p:grpSp>
    </p:spTree>
    <p:extLst>
      <p:ext uri="{BB962C8B-B14F-4D97-AF65-F5344CB8AC3E}">
        <p14:creationId xmlns:p14="http://schemas.microsoft.com/office/powerpoint/2010/main" val="4082851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Warped Light Probes</a:t>
            </a:r>
            <a:endParaRPr lang="en-US" dirty="0"/>
          </a:p>
        </p:txBody>
      </p:sp>
      <p:sp>
        <p:nvSpPr>
          <p:cNvPr id="3" name="Text Placeholder 2"/>
          <p:cNvSpPr>
            <a:spLocks noGrp="1"/>
          </p:cNvSpPr>
          <p:nvPr>
            <p:ph type="body" idx="1"/>
          </p:nvPr>
        </p:nvSpPr>
        <p:spPr/>
        <p:txBody>
          <a:bodyPr>
            <a:normAutofit/>
          </a:bodyPr>
          <a:lstStyle/>
          <a:p>
            <a:pPr marL="0" indent="0">
              <a:buNone/>
            </a:pPr>
            <a:r>
              <a:rPr lang="en-US" dirty="0" smtClean="0"/>
              <a:t>        Blinn’76   -&gt;   Bjorke’04   -&gt;   Lagarde</a:t>
            </a:r>
            <a:r>
              <a:rPr lang="en-US" dirty="0"/>
              <a:t>’</a:t>
            </a:r>
            <a:r>
              <a:rPr lang="en-US" dirty="0" smtClean="0"/>
              <a:t>12</a:t>
            </a:r>
            <a:endParaRPr lang="en-US" dirty="0"/>
          </a:p>
        </p:txBody>
      </p:sp>
      <p:sp>
        <p:nvSpPr>
          <p:cNvPr id="4" name="TextBox 3"/>
          <p:cNvSpPr txBox="1"/>
          <p:nvPr/>
        </p:nvSpPr>
        <p:spPr>
          <a:xfrm>
            <a:off x="132080" y="3866227"/>
            <a:ext cx="7366000" cy="1277273"/>
          </a:xfrm>
          <a:prstGeom prst="rect">
            <a:avLst/>
          </a:prstGeom>
          <a:noFill/>
        </p:spPr>
        <p:txBody>
          <a:bodyPr wrap="square" rtlCol="0">
            <a:spAutoFit/>
          </a:bodyPr>
          <a:lstStyle/>
          <a:p>
            <a:r>
              <a:rPr lang="en-US" sz="1100" kern="1200" dirty="0">
                <a:solidFill>
                  <a:schemeClr val="tx1"/>
                </a:solidFill>
              </a:rPr>
              <a:t>James F. </a:t>
            </a:r>
            <a:r>
              <a:rPr lang="en-US" sz="1100" kern="1200" dirty="0" err="1">
                <a:solidFill>
                  <a:schemeClr val="tx1"/>
                </a:solidFill>
              </a:rPr>
              <a:t>Blinn</a:t>
            </a:r>
            <a:r>
              <a:rPr lang="en-US" sz="1100" kern="1200" dirty="0">
                <a:solidFill>
                  <a:schemeClr val="tx1"/>
                </a:solidFill>
              </a:rPr>
              <a:t> and Martin E. </a:t>
            </a:r>
            <a:r>
              <a:rPr lang="en-US" sz="1100" kern="1200" dirty="0" smtClean="0">
                <a:solidFill>
                  <a:schemeClr val="tx1"/>
                </a:solidFill>
              </a:rPr>
              <a:t>Newell </a:t>
            </a:r>
            <a:r>
              <a:rPr lang="en-US" sz="1100" i="1" kern="1200" dirty="0" smtClean="0">
                <a:solidFill>
                  <a:schemeClr val="tx1"/>
                </a:solidFill>
              </a:rPr>
              <a:t>Texture </a:t>
            </a:r>
            <a:r>
              <a:rPr lang="en-US" sz="1100" i="1" kern="1200" dirty="0">
                <a:solidFill>
                  <a:schemeClr val="tx1"/>
                </a:solidFill>
              </a:rPr>
              <a:t>and Reflection in Computer Generated </a:t>
            </a:r>
            <a:r>
              <a:rPr lang="en-US" sz="1100" i="1" kern="1200" dirty="0" smtClean="0">
                <a:solidFill>
                  <a:schemeClr val="tx1"/>
                </a:solidFill>
              </a:rPr>
              <a:t>Images</a:t>
            </a:r>
            <a:r>
              <a:rPr lang="en-US" sz="1100" i="1" kern="1200" dirty="0">
                <a:solidFill>
                  <a:schemeClr val="tx1"/>
                </a:solidFill>
              </a:rPr>
              <a:t>. </a:t>
            </a:r>
            <a:r>
              <a:rPr lang="en-US" sz="1100" kern="1200" dirty="0">
                <a:solidFill>
                  <a:schemeClr val="tx1"/>
                </a:solidFill>
              </a:rPr>
              <a:t>Communications of the ACM, 1976</a:t>
            </a:r>
            <a:endParaRPr lang="en-US" sz="1100" kern="1200" dirty="0" smtClean="0">
              <a:solidFill>
                <a:schemeClr val="tx1"/>
              </a:solidFill>
            </a:endParaRPr>
          </a:p>
          <a:p>
            <a:endParaRPr lang="en-US" sz="1100" kern="1200" dirty="0">
              <a:solidFill>
                <a:schemeClr val="tx1"/>
              </a:solidFill>
            </a:endParaRPr>
          </a:p>
          <a:p>
            <a:pPr defTabSz="457200">
              <a:defRPr/>
            </a:pPr>
            <a:r>
              <a:rPr lang="en-US" sz="1100" dirty="0" err="1"/>
              <a:t>Bjorke</a:t>
            </a:r>
            <a:r>
              <a:rPr lang="en-US" sz="1100" dirty="0"/>
              <a:t>, Kevin. </a:t>
            </a:r>
            <a:r>
              <a:rPr lang="en-US" sz="1100" i="1" dirty="0" smtClean="0"/>
              <a:t>Image</a:t>
            </a:r>
            <a:r>
              <a:rPr lang="en-US" sz="1100" i="1" dirty="0"/>
              <a:t>-based lighting</a:t>
            </a:r>
            <a:r>
              <a:rPr lang="en-US" sz="1100" dirty="0" smtClean="0"/>
              <a:t>. </a:t>
            </a:r>
            <a:r>
              <a:rPr lang="en-US" sz="1100" dirty="0"/>
              <a:t>GPU Gems (2004): 307-322.</a:t>
            </a:r>
            <a:endParaRPr lang="en-US" sz="1100" kern="1200" dirty="0">
              <a:solidFill>
                <a:schemeClr val="tx1"/>
              </a:solidFill>
            </a:endParaRPr>
          </a:p>
          <a:p>
            <a:endParaRPr lang="en-US" sz="1100" kern="1200" dirty="0">
              <a:solidFill>
                <a:schemeClr val="tx1"/>
              </a:solidFill>
            </a:endParaRPr>
          </a:p>
          <a:p>
            <a:pPr defTabSz="457200">
              <a:defRPr/>
            </a:pPr>
            <a:r>
              <a:rPr lang="en-US" sz="1100" dirty="0" err="1"/>
              <a:t>Sébastien</a:t>
            </a:r>
            <a:r>
              <a:rPr lang="en-US" sz="1100" dirty="0"/>
              <a:t>, </a:t>
            </a:r>
            <a:r>
              <a:rPr lang="en-US" sz="1100" dirty="0" err="1"/>
              <a:t>Lagarde</a:t>
            </a:r>
            <a:r>
              <a:rPr lang="en-US" sz="1100" dirty="0"/>
              <a:t>, and Antoine </a:t>
            </a:r>
            <a:r>
              <a:rPr lang="en-US" sz="1100" dirty="0" err="1"/>
              <a:t>Zanuttini</a:t>
            </a:r>
            <a:r>
              <a:rPr lang="en-US" sz="1100" dirty="0"/>
              <a:t>. </a:t>
            </a:r>
            <a:r>
              <a:rPr lang="en-US" sz="1100" i="1" dirty="0" smtClean="0"/>
              <a:t>Local </a:t>
            </a:r>
            <a:r>
              <a:rPr lang="en-US" sz="1100" i="1" dirty="0"/>
              <a:t>image-based lighting with parallax-corrected </a:t>
            </a:r>
            <a:r>
              <a:rPr lang="en-US" sz="1100" i="1" dirty="0" err="1"/>
              <a:t>cubemaps</a:t>
            </a:r>
            <a:r>
              <a:rPr lang="en-US" sz="1100" i="1" dirty="0" smtClean="0"/>
              <a:t>. </a:t>
            </a:r>
            <a:r>
              <a:rPr lang="en-US" sz="1100" dirty="0"/>
              <a:t>ACM SIGGRAPH 2012 Talks. ACM, 2012</a:t>
            </a:r>
            <a:r>
              <a:rPr lang="en-US" sz="1100" dirty="0" smtClean="0"/>
              <a:t>.</a:t>
            </a:r>
            <a:endParaRPr lang="en-US" sz="1100" dirty="0"/>
          </a:p>
        </p:txBody>
      </p:sp>
      <p:pic>
        <p:nvPicPr>
          <p:cNvPr id="5" name="Picture 4" descr="Screen Shot 2015-02-27 at 3.21.47 PM.png"/>
          <p:cNvPicPr>
            <a:picLocks noChangeAspect="1"/>
          </p:cNvPicPr>
          <p:nvPr/>
        </p:nvPicPr>
        <p:blipFill rotWithShape="1">
          <a:blip r:embed="rId3">
            <a:extLst>
              <a:ext uri="{28A0092B-C50C-407E-A947-70E740481C1C}">
                <a14:useLocalDpi xmlns:a14="http://schemas.microsoft.com/office/drawing/2010/main" val="0"/>
              </a:ext>
            </a:extLst>
          </a:blip>
          <a:srcRect l="1519" t="4326" r="53030" b="5449"/>
          <a:stretch/>
        </p:blipFill>
        <p:spPr>
          <a:xfrm>
            <a:off x="690880" y="1843438"/>
            <a:ext cx="1589129" cy="946991"/>
          </a:xfrm>
          <a:prstGeom prst="rect">
            <a:avLst/>
          </a:prstGeom>
        </p:spPr>
      </p:pic>
      <p:pic>
        <p:nvPicPr>
          <p:cNvPr id="6" name="Picture 5" descr="Screen Shot 2015-02-27 at 3.21.47 PM.png"/>
          <p:cNvPicPr>
            <a:picLocks noChangeAspect="1"/>
          </p:cNvPicPr>
          <p:nvPr/>
        </p:nvPicPr>
        <p:blipFill rotWithShape="1">
          <a:blip r:embed="rId3">
            <a:extLst>
              <a:ext uri="{28A0092B-C50C-407E-A947-70E740481C1C}">
                <a14:useLocalDpi xmlns:a14="http://schemas.microsoft.com/office/drawing/2010/main" val="0"/>
              </a:ext>
            </a:extLst>
          </a:blip>
          <a:srcRect l="53086" t="6465" r="4141" b="8497"/>
          <a:stretch/>
        </p:blipFill>
        <p:spPr>
          <a:xfrm>
            <a:off x="690880" y="2790429"/>
            <a:ext cx="1589129" cy="948452"/>
          </a:xfrm>
          <a:prstGeom prst="rect">
            <a:avLst/>
          </a:prstGeom>
        </p:spPr>
      </p:pic>
      <p:pic>
        <p:nvPicPr>
          <p:cNvPr id="7" name="Picture 6" descr="fig19-0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2153319"/>
            <a:ext cx="2665730" cy="1274219"/>
          </a:xfrm>
          <a:prstGeom prst="rect">
            <a:avLst/>
          </a:prstGeom>
        </p:spPr>
      </p:pic>
      <p:pic>
        <p:nvPicPr>
          <p:cNvPr id="8" name="Picture 7" descr="ParallaxFix1.png"/>
          <p:cNvPicPr>
            <a:picLocks noChangeAspect="1"/>
          </p:cNvPicPr>
          <p:nvPr/>
        </p:nvPicPr>
        <p:blipFill>
          <a:blip r:embed="rId5"/>
          <a:stretch>
            <a:fillRect/>
          </a:stretch>
        </p:blipFill>
        <p:spPr>
          <a:xfrm>
            <a:off x="5974080" y="1960177"/>
            <a:ext cx="2490756" cy="1660504"/>
          </a:xfrm>
          <a:prstGeom prst="rect">
            <a:avLst/>
          </a:prstGeom>
        </p:spPr>
      </p:pic>
    </p:spTree>
    <p:extLst>
      <p:ext uri="{BB962C8B-B14F-4D97-AF65-F5344CB8AC3E}">
        <p14:creationId xmlns:p14="http://schemas.microsoft.com/office/powerpoint/2010/main" val="268353022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2552700" cy="857250"/>
          </a:xfrm>
        </p:spPr>
        <p:txBody>
          <a:bodyPr/>
          <a:lstStyle/>
          <a:p>
            <a:r>
              <a:rPr lang="en-US" dirty="0" smtClean="0"/>
              <a:t>Thank you</a:t>
            </a:r>
            <a:endParaRPr lang="en-US" dirty="0"/>
          </a:p>
        </p:txBody>
      </p:sp>
      <p:sp>
        <p:nvSpPr>
          <p:cNvPr id="3" name="Text Placeholder 2"/>
          <p:cNvSpPr>
            <a:spLocks noGrp="1"/>
          </p:cNvSpPr>
          <p:nvPr>
            <p:ph type="body" idx="1"/>
          </p:nvPr>
        </p:nvSpPr>
        <p:spPr>
          <a:xfrm>
            <a:off x="457200" y="1296737"/>
            <a:ext cx="8229600" cy="3629093"/>
          </a:xfrm>
        </p:spPr>
        <p:txBody>
          <a:bodyPr/>
          <a:lstStyle/>
          <a:p>
            <a:r>
              <a:rPr lang="en-US" dirty="0"/>
              <a:t>Aras </a:t>
            </a:r>
            <a:r>
              <a:rPr lang="en-US" dirty="0" err="1" smtClean="0"/>
              <a:t>Pranckevičius</a:t>
            </a:r>
            <a:r>
              <a:rPr lang="en-US" dirty="0" smtClean="0"/>
              <a:t>, </a:t>
            </a:r>
            <a:r>
              <a:rPr lang="en-US" dirty="0" err="1" smtClean="0"/>
              <a:t>Renaldas</a:t>
            </a:r>
            <a:r>
              <a:rPr lang="en-US" dirty="0" smtClean="0"/>
              <a:t> </a:t>
            </a:r>
            <a:r>
              <a:rPr lang="en-US" dirty="0" err="1" smtClean="0"/>
              <a:t>Zioma</a:t>
            </a:r>
            <a:r>
              <a:rPr lang="en-US" dirty="0" smtClean="0"/>
              <a:t>, Alex </a:t>
            </a:r>
            <a:r>
              <a:rPr lang="en-US" dirty="0" err="1" smtClean="0"/>
              <a:t>Lian</a:t>
            </a:r>
            <a:r>
              <a:rPr lang="en-US" dirty="0" smtClean="0"/>
              <a:t>, Kasper </a:t>
            </a:r>
            <a:r>
              <a:rPr lang="en-US" dirty="0" err="1" smtClean="0"/>
              <a:t>Engelstoft</a:t>
            </a:r>
            <a:r>
              <a:rPr lang="en-US" dirty="0" smtClean="0"/>
              <a:t>, </a:t>
            </a:r>
            <a:r>
              <a:rPr lang="en-US" dirty="0" err="1" smtClean="0"/>
              <a:t>Kuba</a:t>
            </a:r>
            <a:r>
              <a:rPr lang="en-US" dirty="0" smtClean="0"/>
              <a:t> </a:t>
            </a:r>
            <a:r>
              <a:rPr lang="en-US" dirty="0" err="1" smtClean="0"/>
              <a:t>Cupisz</a:t>
            </a:r>
            <a:r>
              <a:rPr lang="en-US" dirty="0" smtClean="0"/>
              <a:t>, and the rest of the Unity team</a:t>
            </a:r>
          </a:p>
          <a:p>
            <a:r>
              <a:rPr lang="en-US" dirty="0" smtClean="0"/>
              <a:t>Pat </a:t>
            </a:r>
            <a:r>
              <a:rPr lang="en-US" dirty="0" err="1" smtClean="0"/>
              <a:t>Hanrahan</a:t>
            </a:r>
            <a:r>
              <a:rPr lang="en-US" dirty="0" smtClean="0"/>
              <a:t> of Stanford</a:t>
            </a:r>
          </a:p>
          <a:p>
            <a:endParaRPr lang="en-US" dirty="0"/>
          </a:p>
          <a:p>
            <a:endParaRPr lang="en-US" dirty="0" smtClean="0"/>
          </a:p>
          <a:p>
            <a:pPr marL="0" indent="0">
              <a:buNone/>
            </a:pPr>
            <a:r>
              <a:rPr lang="en-US" dirty="0" smtClean="0"/>
              <a:t>Code is available on the JCGT website!</a:t>
            </a:r>
            <a:endParaRPr lang="en-US" dirty="0"/>
          </a:p>
        </p:txBody>
      </p:sp>
    </p:spTree>
    <p:extLst>
      <p:ext uri="{BB962C8B-B14F-4D97-AF65-F5344CB8AC3E}">
        <p14:creationId xmlns:p14="http://schemas.microsoft.com/office/powerpoint/2010/main" val="146120813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US" dirty="0" smtClean="0"/>
              <a:t>Bonus </a:t>
            </a:r>
            <a:r>
              <a:rPr lang="en" dirty="0" smtClean="0"/>
              <a:t>Slides</a:t>
            </a:r>
            <a:endParaRPr lang="en" dirty="0"/>
          </a:p>
        </p:txBody>
      </p:sp>
      <p:sp>
        <p:nvSpPr>
          <p:cNvPr id="156" name="Shape 156"/>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2015-02-26-mipVisualizationRefle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774" y="0"/>
            <a:ext cx="6934453" cy="5143500"/>
          </a:xfrm>
          <a:prstGeom prst="rect">
            <a:avLst/>
          </a:prstGeom>
        </p:spPr>
      </p:pic>
    </p:spTree>
    <p:extLst>
      <p:ext uri="{BB962C8B-B14F-4D97-AF65-F5344CB8AC3E}">
        <p14:creationId xmlns:p14="http://schemas.microsoft.com/office/powerpoint/2010/main" val="318736545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2015-02-26-mipVisualizationConfide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774" y="0"/>
            <a:ext cx="6934453" cy="5143500"/>
          </a:xfrm>
          <a:prstGeom prst="rect">
            <a:avLst/>
          </a:prstGeom>
        </p:spPr>
      </p:pic>
    </p:spTree>
    <p:extLst>
      <p:ext uri="{BB962C8B-B14F-4D97-AF65-F5344CB8AC3E}">
        <p14:creationId xmlns:p14="http://schemas.microsoft.com/office/powerpoint/2010/main" val="206340343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2015-02-26-withoutBilater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9762"/>
            <a:ext cx="9144000" cy="4523738"/>
          </a:xfrm>
          <a:prstGeom prst="rect">
            <a:avLst/>
          </a:prstGeom>
        </p:spPr>
      </p:pic>
      <p:sp>
        <p:nvSpPr>
          <p:cNvPr id="5" name="Oval 4"/>
          <p:cNvSpPr/>
          <p:nvPr/>
        </p:nvSpPr>
        <p:spPr>
          <a:xfrm>
            <a:off x="3622842" y="3141579"/>
            <a:ext cx="1149684" cy="165768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40400017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descr="2015-02-26-withRoughnessBilater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9762"/>
            <a:ext cx="9144000" cy="4523738"/>
          </a:xfrm>
          <a:prstGeom prst="rect">
            <a:avLst/>
          </a:prstGeom>
        </p:spPr>
      </p:pic>
    </p:spTree>
    <p:extLst>
      <p:ext uri="{BB962C8B-B14F-4D97-AF65-F5344CB8AC3E}">
        <p14:creationId xmlns:p14="http://schemas.microsoft.com/office/powerpoint/2010/main" val="18891496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2015-02-26-layerThicknessZe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9762"/>
            <a:ext cx="9144000" cy="4523738"/>
          </a:xfrm>
          <a:prstGeom prst="rect">
            <a:avLst/>
          </a:prstGeom>
        </p:spPr>
      </p:pic>
    </p:spTree>
    <p:extLst>
      <p:ext uri="{BB962C8B-B14F-4D97-AF65-F5344CB8AC3E}">
        <p14:creationId xmlns:p14="http://schemas.microsoft.com/office/powerpoint/2010/main" val="18188592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2015-02-26-layerThicknessInfin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9762"/>
            <a:ext cx="9144000" cy="4523738"/>
          </a:xfrm>
          <a:prstGeom prst="rect">
            <a:avLst/>
          </a:prstGeom>
        </p:spPr>
      </p:pic>
      <p:sp>
        <p:nvSpPr>
          <p:cNvPr id="5" name="Oval 4"/>
          <p:cNvSpPr/>
          <p:nvPr/>
        </p:nvSpPr>
        <p:spPr>
          <a:xfrm>
            <a:off x="7005053" y="2085474"/>
            <a:ext cx="1042736" cy="12700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414296" y="3160295"/>
            <a:ext cx="1358230" cy="165425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617754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2015-02-26-withRoughnessBilater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9762"/>
            <a:ext cx="9144000" cy="4523738"/>
          </a:xfrm>
          <a:prstGeom prst="rect">
            <a:avLst/>
          </a:prstGeom>
        </p:spPr>
      </p:pic>
    </p:spTree>
    <p:extLst>
      <p:ext uri="{BB962C8B-B14F-4D97-AF65-F5344CB8AC3E}">
        <p14:creationId xmlns:p14="http://schemas.microsoft.com/office/powerpoint/2010/main" val="318370491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Probe Fallback</a:t>
            </a:r>
            <a:endParaRPr lang="en-US" dirty="0"/>
          </a:p>
        </p:txBody>
      </p:sp>
      <p:pic>
        <p:nvPicPr>
          <p:cNvPr id="4" name="Picture 3" descr="Screen Shot 2015-02-20 at 10.1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6828"/>
            <a:ext cx="9144000" cy="3796672"/>
          </a:xfrm>
          <a:prstGeom prst="rect">
            <a:avLst/>
          </a:prstGeom>
        </p:spPr>
      </p:pic>
    </p:spTree>
    <p:extLst>
      <p:ext uri="{BB962C8B-B14F-4D97-AF65-F5344CB8AC3E}">
        <p14:creationId xmlns:p14="http://schemas.microsoft.com/office/powerpoint/2010/main" val="33081156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3004"/>
            <a:ext cx="8229600" cy="857250"/>
          </a:xfrm>
        </p:spPr>
        <p:txBody>
          <a:bodyPr>
            <a:normAutofit fontScale="90000"/>
          </a:bodyPr>
          <a:lstStyle/>
          <a:p>
            <a:r>
              <a:rPr lang="en-US" dirty="0" smtClean="0"/>
              <a:t>Parallax Corrected </a:t>
            </a:r>
            <a:r>
              <a:rPr lang="en-US" dirty="0" err="1" smtClean="0"/>
              <a:t>Cubemap</a:t>
            </a:r>
            <a:r>
              <a:rPr lang="en-US" dirty="0" smtClean="0"/>
              <a:t> [</a:t>
            </a:r>
            <a:r>
              <a:rPr lang="en-US" dirty="0" smtClean="0">
                <a:effectLst>
                  <a:outerShdw blurRad="50800" dist="38100" dir="2700000" algn="tl" rotWithShape="0">
                    <a:schemeClr val="accent4">
                      <a:alpha val="43000"/>
                    </a:schemeClr>
                  </a:outerShdw>
                </a:effectLst>
              </a:rPr>
              <a:t>LagardeZanuttini2012</a:t>
            </a:r>
            <a:r>
              <a:rPr lang="en-US" dirty="0" smtClean="0"/>
              <a:t>]</a:t>
            </a:r>
            <a:endParaRPr lang="en-US" dirty="0"/>
          </a:p>
        </p:txBody>
      </p:sp>
      <p:grpSp>
        <p:nvGrpSpPr>
          <p:cNvPr id="7" name="Group 6"/>
          <p:cNvGrpSpPr/>
          <p:nvPr/>
        </p:nvGrpSpPr>
        <p:grpSpPr>
          <a:xfrm>
            <a:off x="200716" y="1396183"/>
            <a:ext cx="8721428" cy="3375998"/>
            <a:chOff x="810256" y="1739566"/>
            <a:chExt cx="7234812" cy="2800540"/>
          </a:xfrm>
        </p:grpSpPr>
        <p:pic>
          <p:nvPicPr>
            <p:cNvPr id="4" name="Picture 3" descr="ParallaxFix0.png"/>
            <p:cNvPicPr>
              <a:picLocks noChangeAspect="1"/>
            </p:cNvPicPr>
            <p:nvPr/>
          </p:nvPicPr>
          <p:blipFill>
            <a:blip r:embed="rId3"/>
            <a:stretch>
              <a:fillRect/>
            </a:stretch>
          </p:blipFill>
          <p:spPr>
            <a:xfrm>
              <a:off x="810256" y="2206291"/>
              <a:ext cx="3499497" cy="2319528"/>
            </a:xfrm>
            <a:prstGeom prst="rect">
              <a:avLst/>
            </a:prstGeom>
          </p:spPr>
        </p:pic>
        <p:pic>
          <p:nvPicPr>
            <p:cNvPr id="5" name="Picture 4" descr="ParallaxFix1.png"/>
            <p:cNvPicPr>
              <a:picLocks noChangeAspect="1"/>
            </p:cNvPicPr>
            <p:nvPr/>
          </p:nvPicPr>
          <p:blipFill>
            <a:blip r:embed="rId4"/>
            <a:stretch>
              <a:fillRect/>
            </a:stretch>
          </p:blipFill>
          <p:spPr>
            <a:xfrm>
              <a:off x="4558631" y="2215815"/>
              <a:ext cx="3486437" cy="2324291"/>
            </a:xfrm>
            <a:prstGeom prst="rect">
              <a:avLst/>
            </a:prstGeom>
          </p:spPr>
        </p:pic>
        <p:sp>
          <p:nvSpPr>
            <p:cNvPr id="6" name="Curved Down Arrow 5"/>
            <p:cNvSpPr/>
            <p:nvPr/>
          </p:nvSpPr>
          <p:spPr>
            <a:xfrm>
              <a:off x="3910932" y="1739566"/>
              <a:ext cx="1066800" cy="4191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93711133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UnitySSRTrimm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17550"/>
            <a:ext cx="9144000" cy="4425950"/>
          </a:xfrm>
          <a:prstGeom prst="rect">
            <a:avLst/>
          </a:prstGeom>
        </p:spPr>
      </p:pic>
    </p:spTree>
    <p:extLst>
      <p:ext uri="{BB962C8B-B14F-4D97-AF65-F5344CB8AC3E}">
        <p14:creationId xmlns:p14="http://schemas.microsoft.com/office/powerpoint/2010/main" val="111638256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566003" y="748633"/>
            <a:ext cx="8709844" cy="4086864"/>
            <a:chOff x="110648" y="2201351"/>
            <a:chExt cx="7489367" cy="2634145"/>
          </a:xfrm>
        </p:grpSpPr>
        <p:sp>
          <p:nvSpPr>
            <p:cNvPr id="8" name="TextBox 7"/>
            <p:cNvSpPr txBox="1"/>
            <p:nvPr/>
          </p:nvSpPr>
          <p:spPr>
            <a:xfrm>
              <a:off x="3363772" y="4096832"/>
              <a:ext cx="4236243" cy="738664"/>
            </a:xfrm>
            <a:prstGeom prst="rect">
              <a:avLst/>
            </a:prstGeom>
            <a:noFill/>
          </p:spPr>
          <p:txBody>
            <a:bodyPr wrap="none" rtlCol="0">
              <a:spAutoFit/>
            </a:bodyPr>
            <a:lstStyle/>
            <a:p>
              <a:pPr algn="ctr"/>
              <a:r>
                <a:rPr lang="en-US" dirty="0" smtClean="0"/>
                <a:t>Light probes are inaccurate away from their center, </a:t>
              </a:r>
            </a:p>
            <a:p>
              <a:pPr algn="ctr"/>
              <a:r>
                <a:rPr lang="en-US" dirty="0" smtClean="0"/>
                <a:t>even with sophisticated parallax correction </a:t>
              </a:r>
            </a:p>
            <a:p>
              <a:pPr algn="ctr"/>
              <a:r>
                <a:rPr lang="en-US" dirty="0" smtClean="0"/>
                <a:t>and significant artist intervention</a:t>
              </a:r>
              <a:endParaRPr lang="en-US" dirty="0"/>
            </a:p>
          </p:txBody>
        </p:sp>
        <p:pic>
          <p:nvPicPr>
            <p:cNvPr id="9" name="Picture 8" descr="Image1.png"/>
            <p:cNvPicPr>
              <a:picLocks noChangeAspect="1"/>
            </p:cNvPicPr>
            <p:nvPr/>
          </p:nvPicPr>
          <p:blipFill rotWithShape="1">
            <a:blip r:embed="rId3">
              <a:extLst>
                <a:ext uri="{28A0092B-C50C-407E-A947-70E740481C1C}">
                  <a14:useLocalDpi xmlns:a14="http://schemas.microsoft.com/office/drawing/2010/main" val="0"/>
                </a:ext>
              </a:extLst>
            </a:blip>
            <a:srcRect t="60260" r="67125"/>
            <a:stretch/>
          </p:blipFill>
          <p:spPr>
            <a:xfrm>
              <a:off x="110648" y="2201351"/>
              <a:ext cx="3101475" cy="1810393"/>
            </a:xfrm>
            <a:prstGeom prst="rect">
              <a:avLst/>
            </a:prstGeom>
          </p:spPr>
        </p:pic>
        <p:pic>
          <p:nvPicPr>
            <p:cNvPr id="10" name="Picture 9" descr="Image1.png"/>
            <p:cNvPicPr>
              <a:picLocks noChangeAspect="1"/>
            </p:cNvPicPr>
            <p:nvPr/>
          </p:nvPicPr>
          <p:blipFill rotWithShape="1">
            <a:blip r:embed="rId3">
              <a:extLst>
                <a:ext uri="{28A0092B-C50C-407E-A947-70E740481C1C}">
                  <a14:useLocalDpi xmlns:a14="http://schemas.microsoft.com/office/drawing/2010/main" val="0"/>
                </a:ext>
              </a:extLst>
            </a:blip>
            <a:srcRect l="32875" t="60260" r="33207"/>
            <a:stretch/>
          </p:blipFill>
          <p:spPr>
            <a:xfrm>
              <a:off x="3841104" y="2201351"/>
              <a:ext cx="3101475" cy="1810393"/>
            </a:xfrm>
            <a:prstGeom prst="rect">
              <a:avLst/>
            </a:prstGeom>
          </p:spPr>
        </p:pic>
      </p:grpSp>
    </p:spTree>
    <p:extLst>
      <p:ext uri="{BB962C8B-B14F-4D97-AF65-F5344CB8AC3E}">
        <p14:creationId xmlns:p14="http://schemas.microsoft.com/office/powerpoint/2010/main" val="3674307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Warped Light Probes</a:t>
            </a:r>
            <a:endParaRPr lang="en-US" dirty="0"/>
          </a:p>
        </p:txBody>
      </p:sp>
      <p:sp>
        <p:nvSpPr>
          <p:cNvPr id="3" name="Text Placeholder 2"/>
          <p:cNvSpPr>
            <a:spLocks noGrp="1"/>
          </p:cNvSpPr>
          <p:nvPr>
            <p:ph type="body" idx="1"/>
          </p:nvPr>
        </p:nvSpPr>
        <p:spPr/>
        <p:txBody>
          <a:bodyPr>
            <a:normAutofit/>
          </a:bodyPr>
          <a:lstStyle/>
          <a:p>
            <a:pPr marL="457200" indent="-457200"/>
            <a:r>
              <a:rPr lang="en-US" dirty="0"/>
              <a:t>Blinn’79 -&gt; Bjorke’04 -&gt; Lagarde’</a:t>
            </a:r>
            <a:r>
              <a:rPr lang="en-US" dirty="0" smtClean="0"/>
              <a:t>12</a:t>
            </a:r>
          </a:p>
          <a:p>
            <a:pPr marL="457200" indent="-457200"/>
            <a:r>
              <a:rPr lang="en-US" dirty="0" smtClean="0"/>
              <a:t>Require manual placement [LagardeZanutti2012]</a:t>
            </a:r>
          </a:p>
          <a:p>
            <a:pPr marL="457200" indent="-457200">
              <a:buFont typeface="Arial"/>
              <a:buChar char="•"/>
            </a:pPr>
            <a:r>
              <a:rPr lang="en-US" dirty="0" smtClean="0"/>
              <a:t>Limited by probe resolution</a:t>
            </a:r>
          </a:p>
          <a:p>
            <a:pPr marL="457200" indent="-457200">
              <a:buFont typeface="Arial"/>
              <a:buChar char="•"/>
            </a:pPr>
            <a:r>
              <a:rPr lang="en-US" dirty="0" smtClean="0"/>
              <a:t>High latency for dynamic objects</a:t>
            </a:r>
          </a:p>
        </p:txBody>
      </p:sp>
    </p:spTree>
    <p:extLst>
      <p:ext uri="{BB962C8B-B14F-4D97-AF65-F5344CB8AC3E}">
        <p14:creationId xmlns:p14="http://schemas.microsoft.com/office/powerpoint/2010/main" val="1466641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Intuition from Painting</a:t>
            </a:r>
            <a:endParaRPr lang="en-US" dirty="0"/>
          </a:p>
        </p:txBody>
      </p:sp>
      <p:sp>
        <p:nvSpPr>
          <p:cNvPr id="3" name="Text Placeholder 2"/>
          <p:cNvSpPr>
            <a:spLocks noGrp="1"/>
          </p:cNvSpPr>
          <p:nvPr>
            <p:ph type="body" idx="1"/>
          </p:nvPr>
        </p:nvSpPr>
        <p:spPr>
          <a:xfrm>
            <a:off x="200527" y="1200150"/>
            <a:ext cx="5374106" cy="3725680"/>
          </a:xfrm>
        </p:spPr>
        <p:txBody>
          <a:bodyPr/>
          <a:lstStyle/>
          <a:p>
            <a:r>
              <a:rPr lang="en-US" dirty="0" smtClean="0"/>
              <a:t>Reflection does not need to be perfect to be plausible.</a:t>
            </a:r>
          </a:p>
          <a:p>
            <a:r>
              <a:rPr lang="en-US" dirty="0" smtClean="0"/>
              <a:t>Visible surfaces most important to “see” in reflection.</a:t>
            </a:r>
          </a:p>
          <a:p>
            <a:r>
              <a:rPr lang="en-US" dirty="0" smtClean="0"/>
              <a:t>Screen-space approach</a:t>
            </a:r>
            <a:endParaRPr lang="en-US" dirty="0"/>
          </a:p>
        </p:txBody>
      </p:sp>
      <p:pic>
        <p:nvPicPr>
          <p:cNvPr id="5" name="Picture 4" descr="ori_Fine-20th-C-American-Oil-Painting-Reflection-of-the-Park-Central-Park-New-York-Artist-John-Zacc-http-www-equinoxantiques-com-inventory-RT92302-l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211" y="972504"/>
            <a:ext cx="3475789" cy="4165681"/>
          </a:xfrm>
          <a:prstGeom prst="rect">
            <a:avLst/>
          </a:prstGeom>
        </p:spPr>
      </p:pic>
    </p:spTree>
    <p:extLst>
      <p:ext uri="{BB962C8B-B14F-4D97-AF65-F5344CB8AC3E}">
        <p14:creationId xmlns:p14="http://schemas.microsoft.com/office/powerpoint/2010/main" val="37843307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Screen-Space Ray Tracing</a:t>
            </a:r>
            <a:endParaRPr lang="en-US" dirty="0"/>
          </a:p>
        </p:txBody>
      </p:sp>
      <p:sp>
        <p:nvSpPr>
          <p:cNvPr id="3" name="Text Placeholder 2"/>
          <p:cNvSpPr>
            <a:spLocks noGrp="1"/>
          </p:cNvSpPr>
          <p:nvPr>
            <p:ph type="body" idx="1"/>
          </p:nvPr>
        </p:nvSpPr>
        <p:spPr/>
        <p:txBody>
          <a:bodyPr/>
          <a:lstStyle/>
          <a:p>
            <a:endParaRPr lang="en-US" dirty="0"/>
          </a:p>
          <a:p>
            <a:pPr marL="457200" indent="-457200">
              <a:buFont typeface="Arial"/>
              <a:buChar char="•"/>
            </a:pPr>
            <a:r>
              <a:rPr lang="en-US" sz="2800" dirty="0" smtClean="0"/>
              <a:t>Bart </a:t>
            </a:r>
            <a:r>
              <a:rPr lang="en-US" sz="2800" dirty="0" err="1" smtClean="0"/>
              <a:t>Wronski</a:t>
            </a:r>
            <a:r>
              <a:rPr lang="en-US" sz="2800" dirty="0" smtClean="0"/>
              <a:t>. </a:t>
            </a:r>
            <a:r>
              <a:rPr lang="en-US" sz="2800" i="1" dirty="0" smtClean="0"/>
              <a:t>Assassin’s </a:t>
            </a:r>
            <a:r>
              <a:rPr lang="en-US" sz="2800" i="1" dirty="0"/>
              <a:t>Creed 4: Road to Next-gen </a:t>
            </a:r>
            <a:r>
              <a:rPr lang="en-US" sz="2800" i="1" dirty="0" smtClean="0"/>
              <a:t>Graphics</a:t>
            </a:r>
            <a:r>
              <a:rPr lang="en-US" sz="2800" dirty="0"/>
              <a:t>.</a:t>
            </a:r>
            <a:r>
              <a:rPr lang="en-US" sz="2800" dirty="0" smtClean="0"/>
              <a:t> </a:t>
            </a:r>
            <a:r>
              <a:rPr lang="en-US" sz="2800" dirty="0"/>
              <a:t>GDC </a:t>
            </a:r>
            <a:r>
              <a:rPr lang="en-US" sz="2800" dirty="0" smtClean="0"/>
              <a:t>2014</a:t>
            </a:r>
            <a:endParaRPr lang="en-US" sz="2800" dirty="0"/>
          </a:p>
          <a:p>
            <a:pPr marL="457200" indent="-457200">
              <a:defRPr/>
            </a:pPr>
            <a:r>
              <a:rPr lang="en-US" sz="2800" dirty="0" smtClean="0"/>
              <a:t>Michal </a:t>
            </a:r>
            <a:r>
              <a:rPr lang="en-US" sz="2800" dirty="0" err="1" smtClean="0"/>
              <a:t>Valient</a:t>
            </a:r>
            <a:r>
              <a:rPr lang="en-US" sz="2800" dirty="0" smtClean="0"/>
              <a:t>. </a:t>
            </a:r>
            <a:r>
              <a:rPr lang="en-US" sz="2800" i="1" dirty="0" smtClean="0"/>
              <a:t>Reflections and </a:t>
            </a:r>
            <a:r>
              <a:rPr lang="en-US" sz="2800" i="1" dirty="0" err="1" smtClean="0"/>
              <a:t>Volumetrics</a:t>
            </a:r>
            <a:r>
              <a:rPr lang="en-US" sz="2800" i="1" dirty="0" smtClean="0"/>
              <a:t> of </a:t>
            </a:r>
            <a:r>
              <a:rPr lang="en-US" sz="2800" i="1" dirty="0" err="1" smtClean="0"/>
              <a:t>Killzone</a:t>
            </a:r>
            <a:r>
              <a:rPr lang="en-US" sz="2800" i="1" dirty="0" smtClean="0"/>
              <a:t> Shadow Fall</a:t>
            </a:r>
            <a:r>
              <a:rPr lang="en-US" sz="2800" dirty="0" smtClean="0"/>
              <a:t>. </a:t>
            </a:r>
            <a:r>
              <a:rPr lang="en-US" sz="2800" dirty="0"/>
              <a:t>SIGGRAPH </a:t>
            </a:r>
            <a:r>
              <a:rPr lang="en-US" sz="2800" dirty="0" smtClean="0"/>
              <a:t>2014</a:t>
            </a:r>
            <a:endParaRPr lang="en-US" sz="2800" dirty="0"/>
          </a:p>
          <a:p>
            <a:pPr marL="457200" indent="-457200">
              <a:defRPr/>
            </a:pPr>
            <a:r>
              <a:rPr lang="en-US" sz="2800" dirty="0"/>
              <a:t>Peter </a:t>
            </a:r>
            <a:r>
              <a:rPr lang="en-US" sz="2800" dirty="0" err="1"/>
              <a:t>Sikachev</a:t>
            </a:r>
            <a:r>
              <a:rPr lang="en-US" sz="2800" dirty="0"/>
              <a:t> &amp; Nicolas </a:t>
            </a:r>
            <a:r>
              <a:rPr lang="en-US" sz="2800" dirty="0" err="1" smtClean="0"/>
              <a:t>Longchamps</a:t>
            </a:r>
            <a:r>
              <a:rPr lang="en-US" sz="2800" dirty="0" smtClean="0"/>
              <a:t>. </a:t>
            </a:r>
            <a:r>
              <a:rPr lang="en-US" sz="2800" i="1" dirty="0" smtClean="0"/>
              <a:t>Reflection </a:t>
            </a:r>
            <a:r>
              <a:rPr lang="en-US" sz="2800" i="1" dirty="0"/>
              <a:t>System in </a:t>
            </a:r>
            <a:r>
              <a:rPr lang="en-US" sz="2800" i="1" dirty="0" smtClean="0"/>
              <a:t>Thief</a:t>
            </a:r>
            <a:r>
              <a:rPr lang="en-US" sz="2800" dirty="0" smtClean="0"/>
              <a:t>. </a:t>
            </a:r>
            <a:r>
              <a:rPr lang="en-US" sz="2800" dirty="0"/>
              <a:t>SIGGRAPH </a:t>
            </a:r>
            <a:r>
              <a:rPr lang="en-US" sz="2800" dirty="0" smtClean="0"/>
              <a:t>2014</a:t>
            </a:r>
            <a:endParaRPr lang="en-US" sz="2800" dirty="0"/>
          </a:p>
          <a:p>
            <a:endParaRPr lang="en-US" dirty="0"/>
          </a:p>
        </p:txBody>
      </p:sp>
    </p:spTree>
    <p:extLst>
      <p:ext uri="{BB962C8B-B14F-4D97-AF65-F5344CB8AC3E}">
        <p14:creationId xmlns:p14="http://schemas.microsoft.com/office/powerpoint/2010/main" val="40871042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Talk</a:t>
            </a:r>
            <a:endParaRPr lang="en-US" dirty="0"/>
          </a:p>
        </p:txBody>
      </p:sp>
      <p:sp>
        <p:nvSpPr>
          <p:cNvPr id="3" name="Text Placeholder 2"/>
          <p:cNvSpPr>
            <a:spLocks noGrp="1"/>
          </p:cNvSpPr>
          <p:nvPr>
            <p:ph type="body" idx="1"/>
          </p:nvPr>
        </p:nvSpPr>
        <p:spPr>
          <a:xfrm>
            <a:off x="457200" y="1200150"/>
            <a:ext cx="8686800" cy="3725680"/>
          </a:xfrm>
        </p:spPr>
        <p:txBody>
          <a:bodyPr>
            <a:normAutofit/>
          </a:bodyPr>
          <a:lstStyle/>
          <a:p>
            <a:pPr marL="457200" indent="-457200">
              <a:buFont typeface="Arial"/>
              <a:buChar char="•"/>
            </a:pPr>
            <a:r>
              <a:rPr lang="en-US" sz="2800" dirty="0" smtClean="0"/>
              <a:t>Principles and Practice</a:t>
            </a:r>
          </a:p>
          <a:p>
            <a:pPr marL="857250" lvl="2" indent="-457200"/>
            <a:r>
              <a:rPr lang="en-US" sz="1600" i="1" dirty="0" smtClean="0"/>
              <a:t>Derivation from DDA</a:t>
            </a:r>
          </a:p>
          <a:p>
            <a:pPr marL="857250" lvl="2" indent="-457200"/>
            <a:r>
              <a:rPr lang="en-US" sz="1600" i="1" dirty="0" smtClean="0"/>
              <a:t>Optimizing for vector processors</a:t>
            </a:r>
          </a:p>
          <a:p>
            <a:pPr marL="857250" lvl="2" indent="-457200"/>
            <a:r>
              <a:rPr lang="en-US" sz="1600" i="1" dirty="0" smtClean="0"/>
              <a:t>(Full source on our website)</a:t>
            </a:r>
          </a:p>
          <a:p>
            <a:pPr marL="457200" lvl="1" indent="-457200">
              <a:buFont typeface="Arial"/>
              <a:buChar char="•"/>
            </a:pPr>
            <a:endParaRPr lang="en-US" sz="2000" i="1" dirty="0" smtClean="0"/>
          </a:p>
          <a:p>
            <a:pPr marL="457200" indent="-457200">
              <a:buFont typeface="Arial"/>
              <a:buChar char="•"/>
            </a:pPr>
            <a:r>
              <a:rPr lang="en-US" sz="2800" dirty="0" smtClean="0"/>
              <a:t>Generalize</a:t>
            </a:r>
          </a:p>
          <a:p>
            <a:pPr marL="857250" lvl="2" indent="-457200"/>
            <a:r>
              <a:rPr lang="en-US" sz="1600" i="1" dirty="0" smtClean="0"/>
              <a:t>Extend to multiple layers</a:t>
            </a:r>
          </a:p>
          <a:p>
            <a:pPr marL="857250" lvl="2" indent="-457200"/>
            <a:r>
              <a:rPr lang="en-US" sz="1600" i="1" dirty="0" smtClean="0"/>
              <a:t>Tune for robustness</a:t>
            </a:r>
          </a:p>
          <a:p>
            <a:pPr marL="857250" lvl="2" indent="-457200"/>
            <a:r>
              <a:rPr lang="en-US" sz="1600" i="1" dirty="0" smtClean="0"/>
              <a:t>Apply to arbitrary </a:t>
            </a:r>
            <a:r>
              <a:rPr lang="en-US" sz="1600" i="1" dirty="0" err="1" smtClean="0"/>
              <a:t>raycasting</a:t>
            </a:r>
            <a:r>
              <a:rPr lang="en-US" sz="1600" i="1" dirty="0" smtClean="0"/>
              <a:t> algorithms</a:t>
            </a:r>
          </a:p>
          <a:p>
            <a:pPr marL="457200" lvl="1" indent="-457200">
              <a:buFont typeface="Arial"/>
              <a:buChar char="•"/>
            </a:pPr>
            <a:endParaRPr lang="en-US" sz="2000" i="1" dirty="0" smtClean="0"/>
          </a:p>
          <a:p>
            <a:pPr marL="457200" indent="-457200">
              <a:buFont typeface="Arial"/>
              <a:buChar char="•"/>
            </a:pPr>
            <a:r>
              <a:rPr lang="en-US" sz="2800" dirty="0" smtClean="0"/>
              <a:t>An extension of this method will ship in Unity 5.x</a:t>
            </a:r>
          </a:p>
        </p:txBody>
      </p:sp>
    </p:spTree>
    <p:extLst>
      <p:ext uri="{BB962C8B-B14F-4D97-AF65-F5344CB8AC3E}">
        <p14:creationId xmlns:p14="http://schemas.microsoft.com/office/powerpoint/2010/main" val="14951287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3441</TotalTime>
  <Words>2716</Words>
  <Application>Microsoft Macintosh PowerPoint</Application>
  <PresentationFormat>On-screen Show (16:9)</PresentationFormat>
  <Paragraphs>233</Paragraphs>
  <Slides>40</Slides>
  <Notes>32</Notes>
  <HiddenSlides>0</HiddenSlides>
  <MMClips>1</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Efficient GPU Screen-Space Ray Tracing</vt:lpstr>
      <vt:lpstr>PowerPoint Presentation</vt:lpstr>
      <vt:lpstr>Warped Light Probes</vt:lpstr>
      <vt:lpstr>Parallax Corrected Cubemap [LagardeZanuttini2012]</vt:lpstr>
      <vt:lpstr>PowerPoint Presentation</vt:lpstr>
      <vt:lpstr>Warped Light Probes</vt:lpstr>
      <vt:lpstr>Intuition from Painting</vt:lpstr>
      <vt:lpstr>Screen-Space Ray Tracing</vt:lpstr>
      <vt:lpstr>Today’s Talk</vt:lpstr>
      <vt:lpstr>PowerPoint Presentation</vt:lpstr>
      <vt:lpstr>Digital differential analyzer (DDA)</vt:lpstr>
      <vt:lpstr>Digital differential analyzer (DDA)</vt:lpstr>
      <vt:lpstr>Divergence</vt:lpstr>
      <vt:lpstr>Divergence</vt:lpstr>
      <vt:lpstr>Optimizations</vt:lpstr>
      <vt:lpstr>Parameters</vt:lpstr>
      <vt:lpstr>Jittered Sampling Reduces Banding</vt:lpstr>
      <vt:lpstr>Depth Buffer Thickness = 1000m</vt:lpstr>
      <vt:lpstr>Depth Buffer Thickness = 5m</vt:lpstr>
      <vt:lpstr>PowerPoint Presentation</vt:lpstr>
      <vt:lpstr>PowerPoint Presentation</vt:lpstr>
      <vt:lpstr>Microfacets and Glossy Reflection</vt:lpstr>
      <vt:lpstr>Microfacets and Glossy Reflection</vt:lpstr>
      <vt:lpstr>PowerPoint Presentation</vt:lpstr>
      <vt:lpstr>PowerPoint Presentation</vt:lpstr>
      <vt:lpstr>PowerPoint Presentation</vt:lpstr>
      <vt:lpstr>PowerPoint Presentation</vt:lpstr>
      <vt:lpstr>Layered Screen-Space Ray Casts</vt:lpstr>
      <vt:lpstr>PowerPoint Presentation</vt:lpstr>
      <vt:lpstr>Thank you</vt:lpstr>
      <vt:lpstr>Bonus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Light Probe Fallback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GPU Screen-Space Ray Tracing</dc:title>
  <cp:lastModifiedBy>Morgan McGuire</cp:lastModifiedBy>
  <cp:revision>82</cp:revision>
  <dcterms:modified xsi:type="dcterms:W3CDTF">2015-02-28T17:18:03Z</dcterms:modified>
</cp:coreProperties>
</file>